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  <p:sldMasterId id="2147483659" r:id="rId2"/>
  </p:sldMasterIdLst>
  <p:notesMasterIdLst>
    <p:notesMasterId r:id="rId19"/>
  </p:notesMasterIdLst>
  <p:handoutMasterIdLst>
    <p:handoutMasterId r:id="rId20"/>
  </p:handoutMasterIdLst>
  <p:sldIdLst>
    <p:sldId id="912" r:id="rId3"/>
    <p:sldId id="913" r:id="rId4"/>
    <p:sldId id="909" r:id="rId5"/>
    <p:sldId id="910" r:id="rId6"/>
    <p:sldId id="915" r:id="rId7"/>
    <p:sldId id="914" r:id="rId8"/>
    <p:sldId id="916" r:id="rId9"/>
    <p:sldId id="917" r:id="rId10"/>
    <p:sldId id="911" r:id="rId11"/>
    <p:sldId id="919" r:id="rId12"/>
    <p:sldId id="924" r:id="rId13"/>
    <p:sldId id="920" r:id="rId14"/>
    <p:sldId id="921" r:id="rId15"/>
    <p:sldId id="922" r:id="rId16"/>
    <p:sldId id="923" r:id="rId17"/>
    <p:sldId id="918" r:id="rId18"/>
  </p:sldIdLst>
  <p:sldSz cx="9906000" cy="6858000" type="A4"/>
  <p:notesSz cx="6888163" cy="10020300"/>
  <p:defaultTextStyle>
    <a:defPPr>
      <a:defRPr lang="ko-KR"/>
    </a:defPPr>
    <a:lvl1pPr algn="l" rtl="0" fontAlgn="base">
      <a:spcBef>
        <a:spcPct val="0"/>
      </a:spcBef>
      <a:spcAft>
        <a:spcPct val="0"/>
      </a:spcAft>
      <a:defRPr kumimoji="1" sz="1000" b="1" kern="1200">
        <a:solidFill>
          <a:schemeClr val="tx1"/>
        </a:solidFill>
        <a:latin typeface="Arial" charset="0"/>
        <a:ea typeface="돋움" pitchFamily="50" charset="-127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1000" b="1" kern="1200">
        <a:solidFill>
          <a:schemeClr val="tx1"/>
        </a:solidFill>
        <a:latin typeface="Arial" charset="0"/>
        <a:ea typeface="돋움" pitchFamily="50" charset="-127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1000" b="1" kern="1200">
        <a:solidFill>
          <a:schemeClr val="tx1"/>
        </a:solidFill>
        <a:latin typeface="Arial" charset="0"/>
        <a:ea typeface="돋움" pitchFamily="50" charset="-127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1000" b="1" kern="1200">
        <a:solidFill>
          <a:schemeClr val="tx1"/>
        </a:solidFill>
        <a:latin typeface="Arial" charset="0"/>
        <a:ea typeface="돋움" pitchFamily="50" charset="-127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1000" b="1" kern="1200">
        <a:solidFill>
          <a:schemeClr val="tx1"/>
        </a:solidFill>
        <a:latin typeface="Arial" charset="0"/>
        <a:ea typeface="돋움" pitchFamily="50" charset="-127"/>
        <a:cs typeface="+mn-cs"/>
      </a:defRPr>
    </a:lvl5pPr>
    <a:lvl6pPr marL="2286000" algn="l" defTabSz="914400" rtl="0" eaLnBrk="1" latinLnBrk="1" hangingPunct="1">
      <a:defRPr kumimoji="1" sz="1000" b="1" kern="1200">
        <a:solidFill>
          <a:schemeClr val="tx1"/>
        </a:solidFill>
        <a:latin typeface="Arial" charset="0"/>
        <a:ea typeface="돋움" pitchFamily="50" charset="-127"/>
        <a:cs typeface="+mn-cs"/>
      </a:defRPr>
    </a:lvl6pPr>
    <a:lvl7pPr marL="2743200" algn="l" defTabSz="914400" rtl="0" eaLnBrk="1" latinLnBrk="1" hangingPunct="1">
      <a:defRPr kumimoji="1" sz="1000" b="1" kern="1200">
        <a:solidFill>
          <a:schemeClr val="tx1"/>
        </a:solidFill>
        <a:latin typeface="Arial" charset="0"/>
        <a:ea typeface="돋움" pitchFamily="50" charset="-127"/>
        <a:cs typeface="+mn-cs"/>
      </a:defRPr>
    </a:lvl7pPr>
    <a:lvl8pPr marL="3200400" algn="l" defTabSz="914400" rtl="0" eaLnBrk="1" latinLnBrk="1" hangingPunct="1">
      <a:defRPr kumimoji="1" sz="1000" b="1" kern="1200">
        <a:solidFill>
          <a:schemeClr val="tx1"/>
        </a:solidFill>
        <a:latin typeface="Arial" charset="0"/>
        <a:ea typeface="돋움" pitchFamily="50" charset="-127"/>
        <a:cs typeface="+mn-cs"/>
      </a:defRPr>
    </a:lvl8pPr>
    <a:lvl9pPr marL="3657600" algn="l" defTabSz="914400" rtl="0" eaLnBrk="1" latinLnBrk="1" hangingPunct="1">
      <a:defRPr kumimoji="1" sz="1000" b="1" kern="1200">
        <a:solidFill>
          <a:schemeClr val="tx1"/>
        </a:solidFill>
        <a:latin typeface="Arial" charset="0"/>
        <a:ea typeface="돋움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6226" userDrawn="1">
          <p15:clr>
            <a:srgbClr val="A4A3A4"/>
          </p15:clr>
        </p15:guide>
        <p15:guide id="3" pos="128" userDrawn="1">
          <p15:clr>
            <a:srgbClr val="A4A3A4"/>
          </p15:clr>
        </p15:guide>
        <p15:guide id="4" pos="3423">
          <p15:clr>
            <a:srgbClr val="A4A3A4"/>
          </p15:clr>
        </p15:guide>
        <p15:guide id="5" pos="3802">
          <p15:clr>
            <a:srgbClr val="A4A3A4"/>
          </p15:clr>
        </p15:guide>
        <p15:guide id="6" pos="41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6" userDrawn="1">
          <p15:clr>
            <a:srgbClr val="A4A3A4"/>
          </p15:clr>
        </p15:guide>
        <p15:guide id="2" pos="217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0D20"/>
    <a:srgbClr val="FF0033"/>
    <a:srgbClr val="FF9900"/>
    <a:srgbClr val="0000FF"/>
    <a:srgbClr val="FFFFCC"/>
    <a:srgbClr val="FFCCFF"/>
    <a:srgbClr val="FFCCCC"/>
    <a:srgbClr val="66CCFF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801" autoAdjust="0"/>
    <p:restoredTop sz="86444" autoAdjust="0"/>
  </p:normalViewPr>
  <p:slideViewPr>
    <p:cSldViewPr>
      <p:cViewPr varScale="1">
        <p:scale>
          <a:sx n="73" d="100"/>
          <a:sy n="73" d="100"/>
        </p:scale>
        <p:origin x="1560" y="78"/>
      </p:cViewPr>
      <p:guideLst>
        <p:guide orient="horz" pos="4320"/>
        <p:guide pos="6226"/>
        <p:guide pos="128"/>
        <p:guide pos="3423"/>
        <p:guide pos="3802"/>
        <p:guide pos="4143"/>
      </p:guideLst>
    </p:cSldViewPr>
  </p:slideViewPr>
  <p:outlineViewPr>
    <p:cViewPr>
      <p:scale>
        <a:sx n="33" d="100"/>
        <a:sy n="33" d="100"/>
      </p:scale>
      <p:origin x="246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-2970" y="-96"/>
      </p:cViewPr>
      <p:guideLst>
        <p:guide orient="horz" pos="3156"/>
        <p:guide pos="2170"/>
      </p:guideLst>
    </p:cSldViewPr>
  </p:notesViewPr>
  <p:gridSpacing cx="60128" cy="6012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3501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-1603"/>
            <a:ext cx="2984548" cy="500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437" tIns="0" rIns="19437" bIns="0" numCol="1" anchor="t" anchorCtr="0" compatLnSpc="1">
            <a:prstTxWarp prst="textNoShape">
              <a:avLst/>
            </a:prstTxWarp>
          </a:bodyPr>
          <a:lstStyle>
            <a:lvl1pPr defTabSz="777419">
              <a:defRPr b="0" i="1"/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3617" y="-1603"/>
            <a:ext cx="2984547" cy="500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437" tIns="0" rIns="19437" bIns="0" numCol="1" anchor="t" anchorCtr="0" compatLnSpc="1">
            <a:prstTxWarp prst="textNoShape">
              <a:avLst/>
            </a:prstTxWarp>
          </a:bodyPr>
          <a:lstStyle>
            <a:lvl1pPr algn="r" defTabSz="777419">
              <a:defRPr b="0" i="1"/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44538" y="757238"/>
            <a:ext cx="5402262" cy="37417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9067" y="4758361"/>
            <a:ext cx="5050030" cy="4509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52" tIns="46976" rIns="93952" bIns="4697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문자열 유형 편집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" y="9519928"/>
            <a:ext cx="2984548" cy="500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437" tIns="0" rIns="19437" bIns="0" numCol="1" anchor="b" anchorCtr="0" compatLnSpc="1">
            <a:prstTxWarp prst="textNoShape">
              <a:avLst/>
            </a:prstTxWarp>
          </a:bodyPr>
          <a:lstStyle>
            <a:lvl1pPr defTabSz="777419">
              <a:defRPr b="0" i="1"/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3617" y="9519928"/>
            <a:ext cx="2984547" cy="500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437" tIns="0" rIns="19437" bIns="0" numCol="1" anchor="b" anchorCtr="0" compatLnSpc="1">
            <a:prstTxWarp prst="textNoShape">
              <a:avLst/>
            </a:prstTxWarp>
          </a:bodyPr>
          <a:lstStyle>
            <a:lvl1pPr algn="r" defTabSz="777419">
              <a:defRPr b="0" i="1"/>
            </a:lvl1pPr>
          </a:lstStyle>
          <a:p>
            <a:pPr>
              <a:defRPr/>
            </a:pPr>
            <a:fld id="{2F6FE927-4F9B-4788-9DD4-CA2961C4C6B5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144269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7620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돋움" pitchFamily="50" charset="-127"/>
        <a:cs typeface="+mn-cs"/>
      </a:defRPr>
    </a:lvl1pPr>
    <a:lvl2pPr marL="457200" algn="l" defTabSz="7620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돋움" pitchFamily="50" charset="-127"/>
        <a:cs typeface="+mn-cs"/>
      </a:defRPr>
    </a:lvl2pPr>
    <a:lvl3pPr marL="914400" algn="l" defTabSz="7620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돋움" pitchFamily="50" charset="-127"/>
        <a:cs typeface="+mn-cs"/>
      </a:defRPr>
    </a:lvl3pPr>
    <a:lvl4pPr marL="1371600" algn="l" defTabSz="7620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돋움" pitchFamily="50" charset="-127"/>
        <a:cs typeface="+mn-cs"/>
      </a:defRPr>
    </a:lvl4pPr>
    <a:lvl5pPr marL="1828800" algn="l" defTabSz="7620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돋움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0D6F94-695F-43F6-B9E0-6CA6A5BB2B34}" type="slidenum">
              <a:rPr lang="en-US" smtClean="0"/>
              <a:pPr/>
              <a:t>0</a:t>
            </a:fld>
            <a:endParaRPr lang="en-US" dirty="0" smtClean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1101725"/>
            <a:ext cx="7937500" cy="5495925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63931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0D6F94-695F-43F6-B9E0-6CA6A5BB2B34}" type="slidenum">
              <a:rPr lang="en-US" smtClean="0"/>
              <a:pPr/>
              <a:t>9</a:t>
            </a:fld>
            <a:endParaRPr lang="en-US" dirty="0" smtClean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1101725"/>
            <a:ext cx="7937500" cy="5495925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37225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0D6F94-695F-43F6-B9E0-6CA6A5BB2B34}" type="slidenum">
              <a:rPr lang="en-US" smtClean="0"/>
              <a:pPr/>
              <a:t>10</a:t>
            </a:fld>
            <a:endParaRPr lang="en-US" dirty="0" smtClean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1101725"/>
            <a:ext cx="7937500" cy="5495925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993640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0D6F94-695F-43F6-B9E0-6CA6A5BB2B34}" type="slidenum">
              <a:rPr lang="en-US" smtClean="0"/>
              <a:pPr/>
              <a:t>11</a:t>
            </a:fld>
            <a:endParaRPr lang="en-US" dirty="0" smtClean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1101725"/>
            <a:ext cx="7937500" cy="5495925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186228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0D6F94-695F-43F6-B9E0-6CA6A5BB2B34}" type="slidenum">
              <a:rPr lang="en-US" smtClean="0"/>
              <a:pPr/>
              <a:t>12</a:t>
            </a:fld>
            <a:endParaRPr lang="en-US" dirty="0" smtClean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1101725"/>
            <a:ext cx="7937500" cy="5495925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227281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0D6F94-695F-43F6-B9E0-6CA6A5BB2B34}" type="slidenum">
              <a:rPr lang="en-US" smtClean="0"/>
              <a:pPr/>
              <a:t>13</a:t>
            </a:fld>
            <a:endParaRPr lang="en-US" dirty="0" smtClean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1101725"/>
            <a:ext cx="7937500" cy="5495925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04565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0D6F94-695F-43F6-B9E0-6CA6A5BB2B34}" type="slidenum">
              <a:rPr lang="en-US" smtClean="0"/>
              <a:pPr/>
              <a:t>14</a:t>
            </a:fld>
            <a:endParaRPr lang="en-US" dirty="0" smtClean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1101725"/>
            <a:ext cx="7937500" cy="5495925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1403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0D6F94-695F-43F6-B9E0-6CA6A5BB2B34}" type="slidenum">
              <a:rPr lang="en-US" smtClean="0"/>
              <a:pPr/>
              <a:t>15</a:t>
            </a:fld>
            <a:endParaRPr lang="en-US" dirty="0" smtClean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1101725"/>
            <a:ext cx="7937500" cy="5495925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93338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0D6F94-695F-43F6-B9E0-6CA6A5BB2B34}" type="slidenum">
              <a:rPr lang="en-US" smtClean="0"/>
              <a:pPr/>
              <a:t>1</a:t>
            </a:fld>
            <a:endParaRPr lang="en-US" dirty="0" smtClean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1101725"/>
            <a:ext cx="7937500" cy="5495925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55295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0D6F94-695F-43F6-B9E0-6CA6A5BB2B34}" type="slidenum">
              <a:rPr lang="en-US" smtClean="0"/>
              <a:pPr/>
              <a:t>2</a:t>
            </a:fld>
            <a:endParaRPr lang="en-US" dirty="0" smtClean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1101725"/>
            <a:ext cx="7937500" cy="5495925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56633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0D6F94-695F-43F6-B9E0-6CA6A5BB2B34}" type="slidenum">
              <a:rPr lang="en-US" smtClean="0"/>
              <a:pPr/>
              <a:t>3</a:t>
            </a:fld>
            <a:endParaRPr lang="en-US" dirty="0" smtClean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1101725"/>
            <a:ext cx="7937500" cy="5495925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36385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0D6F94-695F-43F6-B9E0-6CA6A5BB2B34}" type="slidenum">
              <a:rPr lang="en-US" smtClean="0"/>
              <a:pPr/>
              <a:t>4</a:t>
            </a:fld>
            <a:endParaRPr lang="en-US" dirty="0" smtClean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1101725"/>
            <a:ext cx="7937500" cy="5495925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83589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0D6F94-695F-43F6-B9E0-6CA6A5BB2B34}" type="slidenum">
              <a:rPr lang="en-US" smtClean="0"/>
              <a:pPr/>
              <a:t>5</a:t>
            </a:fld>
            <a:endParaRPr lang="en-US" dirty="0" smtClean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1101725"/>
            <a:ext cx="7937500" cy="5495925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36355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0D6F94-695F-43F6-B9E0-6CA6A5BB2B34}" type="slidenum">
              <a:rPr lang="en-US" smtClean="0"/>
              <a:pPr/>
              <a:t>6</a:t>
            </a:fld>
            <a:endParaRPr lang="en-US" dirty="0" smtClean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1101725"/>
            <a:ext cx="7937500" cy="5495925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52168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0D6F94-695F-43F6-B9E0-6CA6A5BB2B34}" type="slidenum">
              <a:rPr lang="en-US" smtClean="0"/>
              <a:pPr/>
              <a:t>7</a:t>
            </a:fld>
            <a:endParaRPr lang="en-US" dirty="0" smtClean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1101725"/>
            <a:ext cx="7937500" cy="5495925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15954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0D6F94-695F-43F6-B9E0-6CA6A5BB2B34}" type="slidenum">
              <a:rPr lang="en-US" smtClean="0"/>
              <a:pPr/>
              <a:t>8</a:t>
            </a:fld>
            <a:endParaRPr lang="en-US" dirty="0" smtClean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1101725"/>
            <a:ext cx="7937500" cy="5495925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99524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40775" y="560388"/>
            <a:ext cx="78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ko-KR" dirty="0" smtClean="0"/>
              <a:t>1</a:t>
            </a:r>
            <a:r>
              <a:rPr lang="ko-KR" altLang="en-US" dirty="0" smtClean="0"/>
              <a:t> </a:t>
            </a:r>
            <a:r>
              <a:rPr lang="en-US" altLang="ko-KR" dirty="0" smtClean="0"/>
              <a:t>/ 16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AD8A0-7034-4582-B8E3-87FE173F3F47}" type="datetimeFigureOut">
              <a:rPr lang="en-US" smtClean="0"/>
              <a:pPr/>
              <a:t>17-08-2023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9265-2845-49A6-9B4C-4A82347F958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AD8A0-7034-4582-B8E3-87FE173F3F47}" type="datetimeFigureOut">
              <a:rPr lang="en-US" smtClean="0"/>
              <a:pPr/>
              <a:t>17-08-2023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9265-2845-49A6-9B4C-4A82347F958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AD8A0-7034-4582-B8E3-87FE173F3F47}" type="datetimeFigureOut">
              <a:rPr lang="en-US" smtClean="0"/>
              <a:pPr/>
              <a:t>17-08-2023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9265-2845-49A6-9B4C-4A82347F958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AD8A0-7034-4582-B8E3-87FE173F3F47}" type="datetimeFigureOut">
              <a:rPr lang="en-US" smtClean="0"/>
              <a:pPr/>
              <a:t>17-08-2023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9265-2845-49A6-9B4C-4A82347F958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AD8A0-7034-4582-B8E3-87FE173F3F47}" type="datetimeFigureOut">
              <a:rPr lang="en-US" smtClean="0"/>
              <a:pPr/>
              <a:t>17-08-2023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9265-2845-49A6-9B4C-4A82347F958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AD8A0-7034-4582-B8E3-87FE173F3F47}" type="datetimeFigureOut">
              <a:rPr lang="en-US" smtClean="0"/>
              <a:pPr/>
              <a:t>17-08-2023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9265-2845-49A6-9B4C-4A82347F958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AD8A0-7034-4582-B8E3-87FE173F3F47}" type="datetimeFigureOut">
              <a:rPr lang="en-US" smtClean="0"/>
              <a:pPr/>
              <a:t>17-08-2023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9265-2845-49A6-9B4C-4A82347F958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4F7904-6735-4EE4-B403-8A31E6296545}" type="slidenum">
              <a:rPr lang="ko-KR" altLang="en-US" smtClean="0"/>
              <a:pPr>
                <a:defRPr/>
              </a:pPr>
              <a:t>‹#›</a:t>
            </a:fld>
            <a:r>
              <a:rPr lang="ko-KR" altLang="en-US" dirty="0" smtClean="0"/>
              <a:t> </a:t>
            </a:r>
            <a:r>
              <a:rPr lang="en-US" altLang="ko-KR" dirty="0" smtClean="0"/>
              <a:t>/ 16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4F7904-6735-4EE4-B403-8A31E6296545}" type="slidenum">
              <a:rPr lang="ko-KR" altLang="en-US" smtClean="0"/>
              <a:pPr>
                <a:defRPr/>
              </a:pPr>
              <a:t>‹#›</a:t>
            </a:fld>
            <a:r>
              <a:rPr lang="ko-KR" altLang="en-US" dirty="0" smtClean="0"/>
              <a:t> </a:t>
            </a:r>
            <a:r>
              <a:rPr lang="en-US" altLang="ko-KR" dirty="0" smtClean="0"/>
              <a:t>/ 16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4F7904-6735-4EE4-B403-8A31E6296545}" type="slidenum">
              <a:rPr lang="ko-KR" altLang="en-US" smtClean="0"/>
              <a:pPr>
                <a:defRPr/>
              </a:pPr>
              <a:t>‹#›</a:t>
            </a:fld>
            <a:r>
              <a:rPr lang="ko-KR" altLang="en-US" dirty="0" smtClean="0"/>
              <a:t> </a:t>
            </a:r>
            <a:r>
              <a:rPr lang="en-US" altLang="ko-KR" dirty="0" smtClean="0"/>
              <a:t>/ 16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D97A8-2AE2-4839-A7A2-D817091C80DA}" type="datetimeFigureOut">
              <a:rPr lang="en-US" smtClean="0"/>
              <a:pPr/>
              <a:t>17-08-2023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3B4FB-0080-408F-B180-86508CDC38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460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AD8A0-7034-4582-B8E3-87FE173F3F47}" type="datetimeFigureOut">
              <a:rPr lang="en-US" smtClean="0"/>
              <a:pPr/>
              <a:t>17-08-2023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9265-2845-49A6-9B4C-4A82347F958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AD8A0-7034-4582-B8E3-87FE173F3F47}" type="datetimeFigureOut">
              <a:rPr lang="en-US" smtClean="0"/>
              <a:pPr/>
              <a:t>17-08-2023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9265-2845-49A6-9B4C-4A82347F958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AD8A0-7034-4582-B8E3-87FE173F3F47}" type="datetimeFigureOut">
              <a:rPr lang="en-US" smtClean="0"/>
              <a:pPr/>
              <a:t>17-08-2023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9265-2845-49A6-9B4C-4A82347F958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AD8A0-7034-4582-B8E3-87FE173F3F47}" type="datetimeFigureOut">
              <a:rPr lang="en-US" smtClean="0"/>
              <a:pPr/>
              <a:t>17-08-2023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9265-2845-49A6-9B4C-4A82347F958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Group 141"/>
          <p:cNvGraphicFramePr>
            <a:graphicFrameLocks noGrp="1"/>
          </p:cNvGraphicFramePr>
          <p:nvPr userDrawn="1"/>
        </p:nvGraphicFramePr>
        <p:xfrm>
          <a:off x="186050" y="182088"/>
          <a:ext cx="9517062" cy="864110"/>
        </p:xfrm>
        <a:graphic>
          <a:graphicData uri="http://schemas.openxmlformats.org/drawingml/2006/table">
            <a:tbl>
              <a:tblPr/>
              <a:tblGrid>
                <a:gridCol w="1381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31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381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35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93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1150">
                <a:tc gridSpan="5">
                  <a:txBody>
                    <a:bodyPr/>
                    <a:lstStyle/>
                    <a:p>
                      <a:pPr marL="0" marR="0" lvl="0" indent="0" algn="r" defTabSz="7620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7500" marR="97500" marT="46800" marB="46800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538"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Enacted</a:t>
                      </a:r>
                      <a:endParaRPr kumimoji="1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7500" marR="97500" marT="46800" marB="46800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defTabSz="762000" latinLnBrk="1">
                        <a:spcBef>
                          <a:spcPct val="20000"/>
                        </a:spcBef>
                      </a:pPr>
                      <a:r>
                        <a:rPr lang="en-US" altLang="ko-KR" sz="1200" b="1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2016.Oct.15</a:t>
                      </a:r>
                    </a:p>
                  </a:txBody>
                  <a:tcPr marL="97500" marR="97500" marT="46800" marB="46800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Inward Inspection Instruction</a:t>
                      </a:r>
                    </a:p>
                  </a:txBody>
                  <a:tcPr marL="97500" marR="97500" marT="46800" marB="46800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Roll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Bond Evaporator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7500" marR="97500" marT="46800" marB="46800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7620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7500" marR="97500" marT="46800" marB="46800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775"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Revised</a:t>
                      </a:r>
                      <a:endParaRPr kumimoji="1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7500" marR="97500" marT="46800" marB="46800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2016.Oct.15</a:t>
                      </a:r>
                    </a:p>
                  </a:txBody>
                  <a:tcPr marL="97500" marR="97500" marT="46800" marB="46800" anchor="ctr" horzOverflow="overflow">
                    <a:lnL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175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875712" y="560388"/>
            <a:ext cx="78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F4F7904-6735-4EE4-B403-8A31E6296545}" type="slidenum">
              <a:rPr lang="ko-KR" altLang="en-US" smtClean="0"/>
              <a:pPr>
                <a:defRPr/>
              </a:pPr>
              <a:t>‹#›</a:t>
            </a:fld>
            <a:r>
              <a:rPr lang="ko-KR" altLang="en-US" dirty="0" smtClean="0"/>
              <a:t> </a:t>
            </a:r>
            <a:r>
              <a:rPr lang="en-US" altLang="ko-KR" dirty="0" smtClean="0"/>
              <a:t>/ 13</a:t>
            </a:r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6" r:id="rId2"/>
    <p:sldLayoutId id="2147483657" r:id="rId3"/>
    <p:sldLayoutId id="2147483658" r:id="rId4"/>
    <p:sldLayoutId id="2147483671" r:id="rId5"/>
  </p:sldLayoutIdLst>
  <p:txStyles>
    <p:titleStyle>
      <a:lvl1pPr algn="ctr" defTabSz="7620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defTabSz="7620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돋움" pitchFamily="50" charset="-127"/>
        </a:defRPr>
      </a:lvl2pPr>
      <a:lvl3pPr algn="ctr" defTabSz="7620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돋움" pitchFamily="50" charset="-127"/>
        </a:defRPr>
      </a:lvl3pPr>
      <a:lvl4pPr algn="ctr" defTabSz="7620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돋움" pitchFamily="50" charset="-127"/>
        </a:defRPr>
      </a:lvl4pPr>
      <a:lvl5pPr algn="ctr" defTabSz="7620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돋움" pitchFamily="50" charset="-127"/>
        </a:defRPr>
      </a:lvl5pPr>
      <a:lvl6pPr marL="457200" algn="ctr" defTabSz="762000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돋움" pitchFamily="50" charset="-127"/>
        </a:defRPr>
      </a:lvl6pPr>
      <a:lvl7pPr marL="914400" algn="ctr" defTabSz="762000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돋움" pitchFamily="50" charset="-127"/>
        </a:defRPr>
      </a:lvl7pPr>
      <a:lvl8pPr marL="1371600" algn="ctr" defTabSz="762000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돋움" pitchFamily="50" charset="-127"/>
        </a:defRPr>
      </a:lvl8pPr>
      <a:lvl9pPr marL="1828800" algn="ctr" defTabSz="762000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돋움" pitchFamily="50" charset="-127"/>
        </a:defRPr>
      </a:lvl9pPr>
    </p:titleStyle>
    <p:bodyStyle>
      <a:lvl1pPr marL="342900" indent="-342900" algn="l" defTabSz="762000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762000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defTabSz="762000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defTabSz="762000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defTabSz="762000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defTabSz="762000" rtl="0" fontAlgn="base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defTabSz="762000" rtl="0" fontAlgn="base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defTabSz="762000" rtl="0" fontAlgn="base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defTabSz="762000" rtl="0" fontAlgn="base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5AD8A0-7034-4582-B8E3-87FE173F3F47}" type="datetimeFigureOut">
              <a:rPr lang="en-US" smtClean="0"/>
              <a:pPr/>
              <a:t>17-08-2023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799265-2845-49A6-9B4C-4A82347F958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1.jpe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1.jpe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1.jpe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1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3.jpeg"/><Relationship Id="rId10" Type="http://schemas.openxmlformats.org/officeDocument/2006/relationships/image" Target="../media/image10.jpeg"/><Relationship Id="rId4" Type="http://schemas.openxmlformats.org/officeDocument/2006/relationships/image" Target="../media/image2.jpeg"/><Relationship Id="rId9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openxmlformats.org/officeDocument/2006/relationships/image" Target="../media/image3.jpeg"/><Relationship Id="rId10" Type="http://schemas.openxmlformats.org/officeDocument/2006/relationships/image" Target="../media/image16.jpeg"/><Relationship Id="rId4" Type="http://schemas.openxmlformats.org/officeDocument/2006/relationships/image" Target="../media/image2.jpeg"/><Relationship Id="rId9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3.jpeg"/><Relationship Id="rId10" Type="http://schemas.openxmlformats.org/officeDocument/2006/relationships/image" Target="../media/image24.jpeg"/><Relationship Id="rId4" Type="http://schemas.openxmlformats.org/officeDocument/2006/relationships/image" Target="../media/image2.jpeg"/><Relationship Id="rId9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1.jpe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jpeg"/><Relationship Id="rId5" Type="http://schemas.openxmlformats.org/officeDocument/2006/relationships/image" Target="../media/image3.jpeg"/><Relationship Id="rId10" Type="http://schemas.openxmlformats.org/officeDocument/2006/relationships/image" Target="../media/image29.jpeg"/><Relationship Id="rId4" Type="http://schemas.openxmlformats.org/officeDocument/2006/relationships/image" Target="../media/image2.jpeg"/><Relationship Id="rId9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1.jpe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Relationship Id="rId9" Type="http://schemas.openxmlformats.org/officeDocument/2006/relationships/image" Target="../media/image3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81949" y="0"/>
            <a:ext cx="9515590" cy="443519"/>
            <a:chOff x="131778" y="285750"/>
            <a:chExt cx="8977430" cy="629840"/>
          </a:xfrm>
        </p:grpSpPr>
        <p:pic>
          <p:nvPicPr>
            <p:cNvPr id="12" name="Picture 11" descr="barilochehousecom-cool-bedroom-lights-9-purple-and-neon-green-backgrounds-5000-x-3750.jpg"/>
            <p:cNvPicPr>
              <a:picLocks noChangeAspect="1"/>
            </p:cNvPicPr>
            <p:nvPr/>
          </p:nvPicPr>
          <p:blipFill>
            <a:blip r:embed="rId3" cstate="print"/>
            <a:srcRect l="17778" r="74444"/>
            <a:stretch>
              <a:fillRect/>
            </a:stretch>
          </p:blipFill>
          <p:spPr>
            <a:xfrm rot="5400000">
              <a:off x="3789378" y="-3275410"/>
              <a:ext cx="533400" cy="7848600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  <p:sp>
          <p:nvSpPr>
            <p:cNvPr id="13" name="Rectangle 4"/>
            <p:cNvSpPr>
              <a:spLocks noChangeArrowheads="1"/>
            </p:cNvSpPr>
            <p:nvPr/>
          </p:nvSpPr>
          <p:spPr bwMode="auto">
            <a:xfrm>
              <a:off x="304799" y="285750"/>
              <a:ext cx="5899562" cy="36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r>
                <a:rPr lang="en-US" sz="2600" dirty="0">
                  <a:solidFill>
                    <a:schemeClr val="bg1"/>
                  </a:solidFill>
                  <a:ea typeface="Arial Unicode MS" pitchFamily="34" charset="-128"/>
                  <a:cs typeface="Arial" charset="0"/>
                </a:rPr>
                <a:t>                                  </a:t>
              </a:r>
            </a:p>
          </p:txBody>
        </p:sp>
        <p:pic>
          <p:nvPicPr>
            <p:cNvPr id="14" name="Picture 10" descr="kale group logo new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 bwMode="auto">
            <a:xfrm>
              <a:off x="8011044" y="385878"/>
              <a:ext cx="569589" cy="5019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14" descr="barilochehousecom-cool-bedroom-lights-9-purple-and-neon-green-backgrounds-5000-x-3750.jpg"/>
            <p:cNvPicPr>
              <a:picLocks noChangeAspect="1"/>
            </p:cNvPicPr>
            <p:nvPr/>
          </p:nvPicPr>
          <p:blipFill>
            <a:blip r:embed="rId5" cstate="print"/>
            <a:srcRect l="17778" r="74444" b="92000"/>
            <a:stretch>
              <a:fillRect/>
            </a:stretch>
          </p:blipFill>
          <p:spPr>
            <a:xfrm rot="5400000">
              <a:off x="8613908" y="380438"/>
              <a:ext cx="533400" cy="457200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</p:grpSp>
      <p:graphicFrame>
        <p:nvGraphicFramePr>
          <p:cNvPr id="7" name="Group 1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757430"/>
              </p:ext>
            </p:extLst>
          </p:nvPr>
        </p:nvGraphicFramePr>
        <p:xfrm>
          <a:off x="258869" y="1102258"/>
          <a:ext cx="9449889" cy="5550617"/>
        </p:xfrm>
        <a:graphic>
          <a:graphicData uri="http://schemas.openxmlformats.org/drawingml/2006/table">
            <a:tbl>
              <a:tblPr/>
              <a:tblGrid>
                <a:gridCol w="424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6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09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49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32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51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NO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Item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Method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Tool, Jig 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&amp;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 Equipment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Sampling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 &amp;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 AQL </a:t>
                      </a:r>
                      <a:endParaRPr lang="ko-KR" altLang="en-US" sz="1200" b="1" dirty="0" smtClean="0">
                        <a:solidFill>
                          <a:schemeClr val="tx1"/>
                        </a:solidFill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2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1</a:t>
                      </a: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Aluminum  sheet</a:t>
                      </a:r>
                      <a:endParaRPr kumimoji="0" lang="ko-KR" altLang="en-US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Dimensional Check includes width, &amp; thickness, also Third party inspection for chemical  &amp; mechanical properties.</a:t>
                      </a: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  Measuring Tape ,UTM Hardness Tester &amp; lab Report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N=1</a:t>
                      </a: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6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2</a:t>
                      </a: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Coating Powder</a:t>
                      </a:r>
                      <a:endParaRPr kumimoji="0" lang="ko-KR" altLang="en-US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Coated powder sample should be check for impact test, shade, cross cut test &amp; visually powder batch , type .</a:t>
                      </a:r>
                      <a:endParaRPr kumimoji="0" lang="ko-KR" altLang="en-US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Cross cut tester, Impact tester</a:t>
                      </a:r>
                    </a:p>
                    <a:p>
                      <a:pPr algn="ctr" fontAlgn="ctr"/>
                      <a:endParaRPr kumimoji="0" lang="en-US" altLang="ko-KR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N=1</a:t>
                      </a: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53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3</a:t>
                      </a: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Cu-Al Joint</a:t>
                      </a:r>
                      <a:endParaRPr kumimoji="0" lang="ko-KR" altLang="en-US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Dimensional inspection as per  drawing &amp; visually check for burr, sharp edges, glue mark etc.</a:t>
                      </a: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Pin Gauge, Vernier, Measuring Tape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S-1, AQL=2.5</a:t>
                      </a: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12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4</a:t>
                      </a: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Plug / Protection cap</a:t>
                      </a:r>
                      <a:endParaRPr kumimoji="0" lang="ko-KR" altLang="en-US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Dimensional check as per drawing &amp; visually check flashes, cracks, hairline crack under light.</a:t>
                      </a: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Pin Gauge, Vernier caliper, Micrometer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S-1, AQL=2.5</a:t>
                      </a: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21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5</a:t>
                      </a: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Corrugated Box</a:t>
                      </a: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Dimensional inspection as per drawing &amp; visually check for damage, pesting issue, cutting issue.</a:t>
                      </a:r>
                      <a:endParaRPr kumimoji="0" lang="ko-KR" altLang="en-US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Measuring Tape, BS machine, weighting meter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S-1, AQL=2.5</a:t>
                      </a: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21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6</a:t>
                      </a: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Corrugated Plate</a:t>
                      </a: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Dimensional inspection as per drawing &amp; visually check for damage, pesting issue, cutting issue.</a:t>
                      </a:r>
                      <a:endParaRPr kumimoji="0" lang="ko-KR" altLang="en-US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Measuring Tape, BS machine, weighting meter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S-1, AQL=2.5</a:t>
                      </a: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48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7</a:t>
                      </a: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PP Box</a:t>
                      </a:r>
                      <a:endParaRPr kumimoji="0" lang="ko-KR" altLang="en-US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Dimensional inspection as per drawing &amp; visually check for damage ,cutting issue.</a:t>
                      </a: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Test set-up / Weighing Machine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S-1, AQL=2.5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432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8</a:t>
                      </a: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Foam Plate</a:t>
                      </a:r>
                      <a:endParaRPr kumimoji="0" lang="ko-KR" altLang="en-US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Dimensional inspection as per drawing &amp; visually check for damage ,cutting issue.</a:t>
                      </a: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Cross cut Tester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S-1, AQL=2.5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71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9</a:t>
                      </a: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Aluminum  tube</a:t>
                      </a:r>
                      <a:endParaRPr kumimoji="0" lang="ko-KR" altLang="en-US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Dimensional Check includes OD, &amp; thickness, also Third party inspection for chemical  &amp; mechanical properties.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Measuring Tape ,UTM Hardness Tester &amp; lab Report 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N=1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645961" y="95834"/>
            <a:ext cx="6553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INSTRUCTION</a:t>
            </a:r>
            <a:endParaRPr lang="en-US" sz="1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27989" y="6599508"/>
            <a:ext cx="16780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F-CMIPL-IQA-036/01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02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87324" y="0"/>
            <a:ext cx="9510215" cy="443519"/>
            <a:chOff x="131778" y="285750"/>
            <a:chExt cx="8977430" cy="629840"/>
          </a:xfrm>
        </p:grpSpPr>
        <p:pic>
          <p:nvPicPr>
            <p:cNvPr id="12" name="Picture 11" descr="barilochehousecom-cool-bedroom-lights-9-purple-and-neon-green-backgrounds-5000-x-3750.jpg"/>
            <p:cNvPicPr>
              <a:picLocks noChangeAspect="1"/>
            </p:cNvPicPr>
            <p:nvPr/>
          </p:nvPicPr>
          <p:blipFill>
            <a:blip r:embed="rId3" cstate="print"/>
            <a:srcRect l="17778" r="74444"/>
            <a:stretch>
              <a:fillRect/>
            </a:stretch>
          </p:blipFill>
          <p:spPr>
            <a:xfrm rot="5400000">
              <a:off x="3789378" y="-3275410"/>
              <a:ext cx="533400" cy="7848600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  <p:sp>
          <p:nvSpPr>
            <p:cNvPr id="13" name="Rectangle 4"/>
            <p:cNvSpPr>
              <a:spLocks noChangeArrowheads="1"/>
            </p:cNvSpPr>
            <p:nvPr/>
          </p:nvSpPr>
          <p:spPr bwMode="auto">
            <a:xfrm>
              <a:off x="304799" y="285750"/>
              <a:ext cx="5899562" cy="36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r>
                <a:rPr lang="en-US" sz="2600" dirty="0">
                  <a:solidFill>
                    <a:schemeClr val="bg1"/>
                  </a:solidFill>
                  <a:ea typeface="Arial Unicode MS" pitchFamily="34" charset="-128"/>
                  <a:cs typeface="Arial" charset="0"/>
                </a:rPr>
                <a:t>                                  </a:t>
              </a:r>
            </a:p>
          </p:txBody>
        </p:sp>
        <p:pic>
          <p:nvPicPr>
            <p:cNvPr id="14" name="Picture 10" descr="kale group logo new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 bwMode="auto">
            <a:xfrm>
              <a:off x="8011044" y="385878"/>
              <a:ext cx="569589" cy="5019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14" descr="barilochehousecom-cool-bedroom-lights-9-purple-and-neon-green-backgrounds-5000-x-3750.jpg"/>
            <p:cNvPicPr>
              <a:picLocks noChangeAspect="1"/>
            </p:cNvPicPr>
            <p:nvPr/>
          </p:nvPicPr>
          <p:blipFill>
            <a:blip r:embed="rId5" cstate="print"/>
            <a:srcRect l="17778" r="74444" b="92000"/>
            <a:stretch>
              <a:fillRect/>
            </a:stretch>
          </p:blipFill>
          <p:spPr>
            <a:xfrm rot="5400000">
              <a:off x="8613908" y="380438"/>
              <a:ext cx="533400" cy="457200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</p:grpSp>
      <p:sp>
        <p:nvSpPr>
          <p:cNvPr id="20" name="Rectangle 19"/>
          <p:cNvSpPr/>
          <p:nvPr/>
        </p:nvSpPr>
        <p:spPr>
          <a:xfrm>
            <a:off x="2427624" y="104965"/>
            <a:ext cx="53704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ALUMINIUM TUBE INSPECTION PROCESS</a:t>
            </a:r>
            <a:endParaRPr lang="en-US" sz="1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19528" y="6631683"/>
            <a:ext cx="16780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F-CMIPL-IQA-037/01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267103"/>
              </p:ext>
            </p:extLst>
          </p:nvPr>
        </p:nvGraphicFramePr>
        <p:xfrm>
          <a:off x="187324" y="1108348"/>
          <a:ext cx="9510215" cy="53635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7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77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47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2554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Main Inspection Item : Aluminium</a:t>
                      </a:r>
                      <a:r>
                        <a:rPr kumimoji="1" lang="en-US" altLang="ko-KR" sz="1200" b="1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 Tube</a:t>
                      </a: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55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Inspection Item</a:t>
                      </a:r>
                      <a:endParaRPr kumimoji="1" lang="en-US" altLang="ko-KR" sz="12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Inspection Method</a:t>
                      </a:r>
                      <a:endParaRPr kumimoji="1" lang="en-US" altLang="ko-KR" sz="12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Judgment</a:t>
                      </a:r>
                      <a:endParaRPr kumimoji="1" lang="en-US" altLang="ko-KR" sz="12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184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Aluminum Tube All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 OD of tube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 (8 +/- 0.05 mm 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-Thickness of sheet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(0.60 mm +/- 0.05)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-Mechanical  properties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-chemical properties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Aluminium  tube OD checked by micrometer as per std.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sz="1200" baseline="0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Aluminium tube ID checked by the pin gauge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sz="1200" baseline="0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3"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Check the thickness by using micrometer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3"/>
                        <a:tabLst/>
                        <a:defRPr/>
                      </a:pPr>
                      <a:endParaRPr lang="en-US" sz="1200" baseline="0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3"/>
                        <a:tabLst/>
                        <a:defRPr/>
                      </a:pP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Visual check for entire lot as any line mark or abnormality seen in material.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3"/>
                        <a:tabLst/>
                        <a:defRPr/>
                      </a:pPr>
                      <a:endParaRPr lang="en-US" sz="1200" baseline="0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3"/>
                        <a:tabLst/>
                        <a:defRPr/>
                      </a:pP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After in house inspection we sent sample to NABL approved lab for third party  inspection.</a:t>
                      </a:r>
                      <a:endParaRPr lang="en-US" sz="1200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342900" indent="-342900">
                        <a:buNone/>
                      </a:pPr>
                      <a:endParaRPr lang="en-US" sz="1200" baseline="0" dirty="0" smtClean="0"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Aluminium</a:t>
                      </a:r>
                      <a:r>
                        <a:rPr lang="en-US" sz="1200" b="1" baseline="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 tube should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baseline="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be as per specification </a:t>
                      </a:r>
                      <a:endParaRPr lang="en-US" sz="1200" b="1" dirty="0" smtClean="0"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744" y="3782013"/>
            <a:ext cx="2525376" cy="247294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43" b="31588"/>
          <a:stretch/>
        </p:blipFill>
        <p:spPr>
          <a:xfrm>
            <a:off x="2247240" y="3789768"/>
            <a:ext cx="2224736" cy="246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82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87324" y="0"/>
            <a:ext cx="9510215" cy="443519"/>
            <a:chOff x="131778" y="285750"/>
            <a:chExt cx="8977430" cy="629840"/>
          </a:xfrm>
        </p:grpSpPr>
        <p:pic>
          <p:nvPicPr>
            <p:cNvPr id="12" name="Picture 11" descr="barilochehousecom-cool-bedroom-lights-9-purple-and-neon-green-backgrounds-5000-x-3750.jpg"/>
            <p:cNvPicPr>
              <a:picLocks noChangeAspect="1"/>
            </p:cNvPicPr>
            <p:nvPr/>
          </p:nvPicPr>
          <p:blipFill>
            <a:blip r:embed="rId3" cstate="print"/>
            <a:srcRect l="17778" r="74444"/>
            <a:stretch>
              <a:fillRect/>
            </a:stretch>
          </p:blipFill>
          <p:spPr>
            <a:xfrm rot="5400000">
              <a:off x="3789378" y="-3275410"/>
              <a:ext cx="533400" cy="7848600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  <p:sp>
          <p:nvSpPr>
            <p:cNvPr id="13" name="Rectangle 4"/>
            <p:cNvSpPr>
              <a:spLocks noChangeArrowheads="1"/>
            </p:cNvSpPr>
            <p:nvPr/>
          </p:nvSpPr>
          <p:spPr bwMode="auto">
            <a:xfrm>
              <a:off x="304799" y="285750"/>
              <a:ext cx="5899562" cy="36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r>
                <a:rPr lang="en-US" sz="2600" dirty="0">
                  <a:solidFill>
                    <a:schemeClr val="bg1"/>
                  </a:solidFill>
                  <a:ea typeface="Arial Unicode MS" pitchFamily="34" charset="-128"/>
                  <a:cs typeface="Arial" charset="0"/>
                </a:rPr>
                <a:t>                                  </a:t>
              </a:r>
            </a:p>
          </p:txBody>
        </p:sp>
        <p:pic>
          <p:nvPicPr>
            <p:cNvPr id="14" name="Picture 10" descr="kale group logo new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 bwMode="auto">
            <a:xfrm>
              <a:off x="8011044" y="385878"/>
              <a:ext cx="569589" cy="5019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14" descr="barilochehousecom-cool-bedroom-lights-9-purple-and-neon-green-backgrounds-5000-x-3750.jpg"/>
            <p:cNvPicPr>
              <a:picLocks noChangeAspect="1"/>
            </p:cNvPicPr>
            <p:nvPr/>
          </p:nvPicPr>
          <p:blipFill>
            <a:blip r:embed="rId5" cstate="print"/>
            <a:srcRect l="17778" r="74444" b="92000"/>
            <a:stretch>
              <a:fillRect/>
            </a:stretch>
          </p:blipFill>
          <p:spPr>
            <a:xfrm rot="5400000">
              <a:off x="8613908" y="380438"/>
              <a:ext cx="533400" cy="457200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</p:grpSp>
      <p:sp>
        <p:nvSpPr>
          <p:cNvPr id="20" name="Rectangle 19"/>
          <p:cNvSpPr/>
          <p:nvPr/>
        </p:nvSpPr>
        <p:spPr>
          <a:xfrm>
            <a:off x="1104808" y="104965"/>
            <a:ext cx="66932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COPPER TUBE INSPECTION PROCESS</a:t>
            </a:r>
            <a:endParaRPr lang="en-US" sz="1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19528" y="6631683"/>
            <a:ext cx="16780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F-CMIPL-IQA-037/01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913871"/>
              </p:ext>
            </p:extLst>
          </p:nvPr>
        </p:nvGraphicFramePr>
        <p:xfrm>
          <a:off x="187324" y="1108348"/>
          <a:ext cx="9510215" cy="53635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7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77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47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2554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Main Inspection Item : Copper</a:t>
                      </a:r>
                      <a:r>
                        <a:rPr kumimoji="1" lang="en-US" altLang="ko-KR" sz="1200" b="1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 Tube</a:t>
                      </a: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55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Inspection Item</a:t>
                      </a:r>
                      <a:endParaRPr kumimoji="1" lang="en-US" altLang="ko-KR" sz="12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Inspection Method</a:t>
                      </a:r>
                      <a:endParaRPr kumimoji="1" lang="en-US" altLang="ko-KR" sz="12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Judgment</a:t>
                      </a:r>
                      <a:endParaRPr kumimoji="1" lang="en-US" altLang="ko-KR" sz="12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184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Copper Tube All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 OD of tube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-Thickness of Tube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-Mechanical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 properties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-Chemical properties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Copper  tube OD checked by micrometer as per std.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aseline="0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  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Check the thickness by using Point micrometer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3"/>
                        <a:tabLst/>
                        <a:defRPr/>
                      </a:pPr>
                      <a:endParaRPr lang="en-US" sz="1200" baseline="0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3"/>
                        <a:tabLst/>
                        <a:defRPr/>
                      </a:pP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Visual check for entire lot as any line mark, Blackish ,Damage or abnormality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     seen in material.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3"/>
                        <a:tabLst/>
                        <a:defRPr/>
                      </a:pPr>
                      <a:endParaRPr lang="en-US" sz="1200" baseline="0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lain" startAt="4"/>
                        <a:tabLst/>
                        <a:defRPr/>
                      </a:pP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After in house inspection we sent sample to NABL approved lab for third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     party inspection.</a:t>
                      </a:r>
                      <a:endParaRPr lang="en-US" sz="1200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342900" indent="-342900">
                        <a:buNone/>
                      </a:pPr>
                      <a:endParaRPr lang="en-US" sz="1200" baseline="0" dirty="0" smtClean="0"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Copper </a:t>
                      </a:r>
                      <a:r>
                        <a:rPr lang="en-US" sz="1200" b="1" baseline="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tube should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baseline="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be as per specification </a:t>
                      </a:r>
                      <a:endParaRPr lang="en-US" sz="1200" b="1" dirty="0" smtClean="0"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" t="4046" r="15255" b="1264"/>
          <a:stretch/>
        </p:blipFill>
        <p:spPr>
          <a:xfrm rot="5400000">
            <a:off x="1983609" y="3873015"/>
            <a:ext cx="2571614" cy="22848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0" t="-1388" r="21590" b="1438"/>
          <a:stretch/>
        </p:blipFill>
        <p:spPr>
          <a:xfrm rot="5400000">
            <a:off x="4812078" y="3909630"/>
            <a:ext cx="2571614" cy="221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1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87324" y="0"/>
            <a:ext cx="9510215" cy="443519"/>
            <a:chOff x="131778" y="285750"/>
            <a:chExt cx="8977430" cy="629840"/>
          </a:xfrm>
        </p:grpSpPr>
        <p:pic>
          <p:nvPicPr>
            <p:cNvPr id="12" name="Picture 11" descr="barilochehousecom-cool-bedroom-lights-9-purple-and-neon-green-backgrounds-5000-x-3750.jpg"/>
            <p:cNvPicPr>
              <a:picLocks noChangeAspect="1"/>
            </p:cNvPicPr>
            <p:nvPr/>
          </p:nvPicPr>
          <p:blipFill>
            <a:blip r:embed="rId3" cstate="print"/>
            <a:srcRect l="17778" r="74444"/>
            <a:stretch>
              <a:fillRect/>
            </a:stretch>
          </p:blipFill>
          <p:spPr>
            <a:xfrm rot="5400000">
              <a:off x="3789378" y="-3275410"/>
              <a:ext cx="533400" cy="7848600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  <p:sp>
          <p:nvSpPr>
            <p:cNvPr id="13" name="Rectangle 4"/>
            <p:cNvSpPr>
              <a:spLocks noChangeArrowheads="1"/>
            </p:cNvSpPr>
            <p:nvPr/>
          </p:nvSpPr>
          <p:spPr bwMode="auto">
            <a:xfrm>
              <a:off x="304799" y="285750"/>
              <a:ext cx="5899562" cy="36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r>
                <a:rPr lang="en-US" sz="2600" dirty="0">
                  <a:solidFill>
                    <a:schemeClr val="bg1"/>
                  </a:solidFill>
                  <a:ea typeface="Arial Unicode MS" pitchFamily="34" charset="-128"/>
                  <a:cs typeface="Arial" charset="0"/>
                </a:rPr>
                <a:t>                                  </a:t>
              </a:r>
            </a:p>
          </p:txBody>
        </p:sp>
        <p:pic>
          <p:nvPicPr>
            <p:cNvPr id="14" name="Picture 10" descr="kale group logo new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 bwMode="auto">
            <a:xfrm>
              <a:off x="8011044" y="385878"/>
              <a:ext cx="569589" cy="5019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14" descr="barilochehousecom-cool-bedroom-lights-9-purple-and-neon-green-backgrounds-5000-x-3750.jpg"/>
            <p:cNvPicPr>
              <a:picLocks noChangeAspect="1"/>
            </p:cNvPicPr>
            <p:nvPr/>
          </p:nvPicPr>
          <p:blipFill>
            <a:blip r:embed="rId5" cstate="print"/>
            <a:srcRect l="17778" r="74444" b="92000"/>
            <a:stretch>
              <a:fillRect/>
            </a:stretch>
          </p:blipFill>
          <p:spPr>
            <a:xfrm rot="5400000">
              <a:off x="8613908" y="380438"/>
              <a:ext cx="533400" cy="457200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</p:grpSp>
      <p:sp>
        <p:nvSpPr>
          <p:cNvPr id="20" name="Rectangle 19"/>
          <p:cNvSpPr/>
          <p:nvPr/>
        </p:nvSpPr>
        <p:spPr>
          <a:xfrm>
            <a:off x="2207603" y="94159"/>
            <a:ext cx="48340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ACCUMULATOR INSPECTION PROCESS</a:t>
            </a:r>
            <a:endParaRPr lang="en-US" sz="1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19528" y="6631683"/>
            <a:ext cx="16780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F-CMIPL-IQA-037/01</a:t>
            </a:r>
            <a:endParaRPr lang="en-US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628438"/>
              </p:ext>
            </p:extLst>
          </p:nvPr>
        </p:nvGraphicFramePr>
        <p:xfrm>
          <a:off x="203199" y="1144135"/>
          <a:ext cx="9701214" cy="54594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1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2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69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8321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Main Inspection Item : Accumulator</a:t>
                      </a: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32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Inspection Item</a:t>
                      </a:r>
                      <a:endParaRPr kumimoji="1" lang="en-US" altLang="ko-KR" sz="12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Inspection Method</a:t>
                      </a:r>
                      <a:endParaRPr kumimoji="1" lang="en-US" altLang="ko-KR" sz="12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Judgment</a:t>
                      </a:r>
                      <a:endParaRPr kumimoji="1" lang="en-US" altLang="ko-KR" sz="12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28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Accumulator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-Length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-OD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-Visual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Check the OD of accumulator by Vernier Caliper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sz="1200" baseline="0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Check  the length of the accumulator by the Vernier Caliper 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sz="1200" baseline="0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3"/>
                        <a:tabLst/>
                        <a:defRPr/>
                      </a:pP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Visually Check for accumulator should be free from Burr ,Damage and Crack.</a:t>
                      </a:r>
                    </a:p>
                    <a:p>
                      <a:pPr marL="342900" indent="-342900">
                        <a:buNone/>
                      </a:pPr>
                      <a:endParaRPr lang="en-US" sz="1200" baseline="0" dirty="0" smtClean="0"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Dimensional</a:t>
                      </a:r>
                      <a:r>
                        <a:rPr lang="en-US" sz="1200" b="1" baseline="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 parameter should be as per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baseline="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specification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baseline="0" dirty="0" smtClean="0"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baseline="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Visually material should be free from burr &amp; Damage.</a:t>
                      </a:r>
                      <a:endParaRPr lang="en-US" sz="1200" b="1" dirty="0" smtClean="0"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776" y="3609384"/>
            <a:ext cx="1683584" cy="246524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664" y="3609384"/>
            <a:ext cx="1850920" cy="246524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712" y="3609055"/>
            <a:ext cx="1850920" cy="246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70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87325" y="0"/>
            <a:ext cx="9517684" cy="443519"/>
            <a:chOff x="131778" y="285750"/>
            <a:chExt cx="8977430" cy="629840"/>
          </a:xfrm>
        </p:grpSpPr>
        <p:pic>
          <p:nvPicPr>
            <p:cNvPr id="12" name="Picture 11" descr="barilochehousecom-cool-bedroom-lights-9-purple-and-neon-green-backgrounds-5000-x-3750.jpg"/>
            <p:cNvPicPr>
              <a:picLocks noChangeAspect="1"/>
            </p:cNvPicPr>
            <p:nvPr/>
          </p:nvPicPr>
          <p:blipFill>
            <a:blip r:embed="rId3" cstate="print"/>
            <a:srcRect l="17778" r="74444"/>
            <a:stretch>
              <a:fillRect/>
            </a:stretch>
          </p:blipFill>
          <p:spPr>
            <a:xfrm rot="5400000">
              <a:off x="3789378" y="-3275410"/>
              <a:ext cx="533400" cy="7848600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  <p:sp>
          <p:nvSpPr>
            <p:cNvPr id="13" name="Rectangle 4"/>
            <p:cNvSpPr>
              <a:spLocks noChangeArrowheads="1"/>
            </p:cNvSpPr>
            <p:nvPr/>
          </p:nvSpPr>
          <p:spPr bwMode="auto">
            <a:xfrm>
              <a:off x="304799" y="285750"/>
              <a:ext cx="5899562" cy="36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r>
                <a:rPr lang="en-US" sz="2600" dirty="0">
                  <a:solidFill>
                    <a:schemeClr val="bg1"/>
                  </a:solidFill>
                  <a:ea typeface="Arial Unicode MS" pitchFamily="34" charset="-128"/>
                  <a:cs typeface="Arial" charset="0"/>
                </a:rPr>
                <a:t>                                  </a:t>
              </a:r>
            </a:p>
          </p:txBody>
        </p:sp>
        <p:pic>
          <p:nvPicPr>
            <p:cNvPr id="14" name="Picture 10" descr="kale group logo new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 bwMode="auto">
            <a:xfrm>
              <a:off x="8011044" y="385878"/>
              <a:ext cx="569589" cy="5019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14" descr="barilochehousecom-cool-bedroom-lights-9-purple-and-neon-green-backgrounds-5000-x-3750.jpg"/>
            <p:cNvPicPr>
              <a:picLocks noChangeAspect="1"/>
            </p:cNvPicPr>
            <p:nvPr/>
          </p:nvPicPr>
          <p:blipFill>
            <a:blip r:embed="rId5" cstate="print"/>
            <a:srcRect l="17778" r="74444" b="92000"/>
            <a:stretch>
              <a:fillRect/>
            </a:stretch>
          </p:blipFill>
          <p:spPr>
            <a:xfrm rot="5400000">
              <a:off x="8613908" y="380438"/>
              <a:ext cx="533400" cy="457200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</p:grp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281571"/>
              </p:ext>
            </p:extLst>
          </p:nvPr>
        </p:nvGraphicFramePr>
        <p:xfrm>
          <a:off x="207873" y="1178674"/>
          <a:ext cx="9517683" cy="54530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0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77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932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Main Inspection Item : Aluminum</a:t>
                      </a:r>
                      <a:r>
                        <a:rPr kumimoji="1" lang="en-US" altLang="ko-KR" sz="1200" b="1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 Foil</a:t>
                      </a: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93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Inspection Item</a:t>
                      </a:r>
                      <a:endParaRPr kumimoji="1" lang="en-US" altLang="ko-KR" sz="12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Inspection Method</a:t>
                      </a:r>
                      <a:endParaRPr kumimoji="1" lang="en-US" altLang="ko-KR" sz="12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Judgment</a:t>
                      </a:r>
                      <a:endParaRPr kumimoji="1" lang="en-US" altLang="ko-KR" sz="12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71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Aluminum Foil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-Width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-Thickness of sheet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Chemical properties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Aluminum Foil width checked by measuring  tape as per std.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sz="1200" baseline="0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2"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Check the thickness by using micrometer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2"/>
                        <a:tabLst/>
                        <a:defRPr/>
                      </a:pPr>
                      <a:endParaRPr lang="en-US" sz="1200" baseline="0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2"/>
                        <a:tabLst/>
                        <a:defRPr/>
                      </a:pP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Visual check for entire lot as any water mark or abnormality seen in material.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2"/>
                        <a:tabLst/>
                        <a:defRPr/>
                      </a:pPr>
                      <a:endParaRPr lang="en-US" sz="1200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4.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  After in house inspection we sent sample to NABL approved lab for third party inspection.</a:t>
                      </a:r>
                      <a:endParaRPr lang="en-US" sz="1200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342900" indent="-342900">
                        <a:buNone/>
                      </a:pPr>
                      <a:endParaRPr lang="en-US" sz="1200" baseline="0" dirty="0" smtClean="0"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Aluminum</a:t>
                      </a:r>
                      <a:r>
                        <a:rPr lang="en-US" sz="1200" b="1" baseline="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 Foil should be as per specification </a:t>
                      </a:r>
                      <a:endParaRPr lang="en-US" sz="1200" b="1" dirty="0" smtClean="0"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645961" y="95834"/>
            <a:ext cx="6553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ALUMINIUM FOIL INSPECTION</a:t>
            </a:r>
            <a:endParaRPr lang="en-US" sz="1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19528" y="6631683"/>
            <a:ext cx="16780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F-CMIPL-IQA-037/01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" t="12275" r="14078" b="1803"/>
          <a:stretch/>
        </p:blipFill>
        <p:spPr>
          <a:xfrm rot="5400000">
            <a:off x="4670937" y="3859700"/>
            <a:ext cx="2961918" cy="23703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669" t="2655" r="42114" b="13743"/>
          <a:stretch/>
        </p:blipFill>
        <p:spPr>
          <a:xfrm rot="5400000">
            <a:off x="1935762" y="3700865"/>
            <a:ext cx="2961919" cy="26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94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87325" y="0"/>
            <a:ext cx="9517684" cy="443519"/>
            <a:chOff x="131778" y="285750"/>
            <a:chExt cx="8977430" cy="629840"/>
          </a:xfrm>
        </p:grpSpPr>
        <p:pic>
          <p:nvPicPr>
            <p:cNvPr id="12" name="Picture 11" descr="barilochehousecom-cool-bedroom-lights-9-purple-and-neon-green-backgrounds-5000-x-3750.jpg"/>
            <p:cNvPicPr>
              <a:picLocks noChangeAspect="1"/>
            </p:cNvPicPr>
            <p:nvPr/>
          </p:nvPicPr>
          <p:blipFill>
            <a:blip r:embed="rId3" cstate="print"/>
            <a:srcRect l="17778" r="74444"/>
            <a:stretch>
              <a:fillRect/>
            </a:stretch>
          </p:blipFill>
          <p:spPr>
            <a:xfrm rot="5400000">
              <a:off x="3789378" y="-3275410"/>
              <a:ext cx="533400" cy="7848600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  <p:sp>
          <p:nvSpPr>
            <p:cNvPr id="13" name="Rectangle 4"/>
            <p:cNvSpPr>
              <a:spLocks noChangeArrowheads="1"/>
            </p:cNvSpPr>
            <p:nvPr/>
          </p:nvSpPr>
          <p:spPr bwMode="auto">
            <a:xfrm>
              <a:off x="304799" y="285750"/>
              <a:ext cx="5899562" cy="36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r>
                <a:rPr lang="en-US" sz="2600" dirty="0">
                  <a:solidFill>
                    <a:schemeClr val="bg1"/>
                  </a:solidFill>
                  <a:ea typeface="Arial Unicode MS" pitchFamily="34" charset="-128"/>
                  <a:cs typeface="Arial" charset="0"/>
                </a:rPr>
                <a:t>                                  </a:t>
              </a:r>
            </a:p>
          </p:txBody>
        </p:sp>
        <p:pic>
          <p:nvPicPr>
            <p:cNvPr id="14" name="Picture 10" descr="kale group logo new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 bwMode="auto">
            <a:xfrm>
              <a:off x="8011044" y="385878"/>
              <a:ext cx="569589" cy="5019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14" descr="barilochehousecom-cool-bedroom-lights-9-purple-and-neon-green-backgrounds-5000-x-3750.jpg"/>
            <p:cNvPicPr>
              <a:picLocks noChangeAspect="1"/>
            </p:cNvPicPr>
            <p:nvPr/>
          </p:nvPicPr>
          <p:blipFill>
            <a:blip r:embed="rId5" cstate="print"/>
            <a:srcRect l="17778" r="74444" b="92000"/>
            <a:stretch>
              <a:fillRect/>
            </a:stretch>
          </p:blipFill>
          <p:spPr>
            <a:xfrm rot="5400000">
              <a:off x="8613908" y="380438"/>
              <a:ext cx="533400" cy="457200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</p:grpSp>
      <p:sp>
        <p:nvSpPr>
          <p:cNvPr id="2" name="TextBox 1"/>
          <p:cNvSpPr txBox="1"/>
          <p:nvPr/>
        </p:nvSpPr>
        <p:spPr>
          <a:xfrm>
            <a:off x="1645961" y="95834"/>
            <a:ext cx="6553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SS SLEEVE INSPECTION</a:t>
            </a:r>
            <a:endParaRPr lang="en-US" sz="1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19528" y="6631683"/>
            <a:ext cx="16780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F-CMIPL-IQA-037/01</a:t>
            </a:r>
            <a:endParaRPr lang="en-US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086705"/>
              </p:ext>
            </p:extLst>
          </p:nvPr>
        </p:nvGraphicFramePr>
        <p:xfrm>
          <a:off x="187325" y="1158938"/>
          <a:ext cx="9517683" cy="54673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0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77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8794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Main Inspection Item :  SS Sleeve</a:t>
                      </a: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79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Inspection Item</a:t>
                      </a:r>
                      <a:endParaRPr kumimoji="1" lang="en-US" altLang="ko-KR" sz="12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Inspection Method</a:t>
                      </a:r>
                      <a:endParaRPr kumimoji="1" lang="en-US" altLang="ko-KR" sz="12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Judgment</a:t>
                      </a:r>
                      <a:endParaRPr kumimoji="1" lang="en-US" altLang="ko-KR" sz="12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97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SS sleeve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20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Length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20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OD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20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visual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1200" baseline="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Check the OD of sleeve by micrometer.</a:t>
                      </a:r>
                    </a:p>
                    <a:p>
                      <a:pPr marL="342900" indent="-342900">
                        <a:buAutoNum type="arabicPeriod"/>
                      </a:pPr>
                      <a:endParaRPr lang="en-US" sz="1200" baseline="0" dirty="0" smtClean="0"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200" baseline="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Check the length of the sleeve by the Vernier caliper</a:t>
                      </a:r>
                    </a:p>
                    <a:p>
                      <a:pPr marL="342900" indent="-342900">
                        <a:buAutoNum type="arabicPeriod"/>
                      </a:pPr>
                      <a:endParaRPr lang="en-US" sz="1200" baseline="0" dirty="0" smtClean="0"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200" baseline="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Visually check for sleeve should be free from burr &amp; damage.</a:t>
                      </a:r>
                    </a:p>
                    <a:p>
                      <a:pPr marL="342900" indent="-342900">
                        <a:buNone/>
                      </a:pPr>
                      <a:endParaRPr lang="en-US" sz="1200" baseline="0" dirty="0" smtClean="0"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Dimensional parameter        should be as per                   specification </a:t>
                      </a:r>
                    </a:p>
                    <a:p>
                      <a:pPr algn="ctr"/>
                      <a:endParaRPr lang="en-US" sz="1200" b="1" dirty="0" smtClean="0"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algn="ctr"/>
                      <a:endParaRPr lang="en-US" sz="1200" b="1" dirty="0" smtClean="0"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algn="ctr"/>
                      <a:endParaRPr lang="en-US" sz="1200" b="1" dirty="0" smtClean="0"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200" b="1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Visual</a:t>
                      </a:r>
                      <a:r>
                        <a:rPr lang="en-US" sz="1200" b="1" baseline="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ly material should</a:t>
                      </a:r>
                    </a:p>
                    <a:p>
                      <a:pPr algn="ctr"/>
                      <a:r>
                        <a:rPr lang="en-US" sz="1200" b="1" baseline="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 be free from burr &amp; </a:t>
                      </a:r>
                    </a:p>
                    <a:p>
                      <a:pPr algn="ctr"/>
                      <a:r>
                        <a:rPr lang="en-US" sz="1200" b="1" baseline="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damage</a:t>
                      </a:r>
                      <a:endParaRPr lang="en-US" sz="1200" b="1" dirty="0" smtClean="0"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099" y="3773822"/>
            <a:ext cx="1807990" cy="237473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345" y="3773822"/>
            <a:ext cx="1924096" cy="237473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37" y="3773822"/>
            <a:ext cx="1619306" cy="237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44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87325" y="0"/>
            <a:ext cx="9517684" cy="443519"/>
            <a:chOff x="131778" y="285750"/>
            <a:chExt cx="8977430" cy="629840"/>
          </a:xfrm>
        </p:grpSpPr>
        <p:pic>
          <p:nvPicPr>
            <p:cNvPr id="12" name="Picture 11" descr="barilochehousecom-cool-bedroom-lights-9-purple-and-neon-green-backgrounds-5000-x-3750.jpg"/>
            <p:cNvPicPr>
              <a:picLocks noChangeAspect="1"/>
            </p:cNvPicPr>
            <p:nvPr/>
          </p:nvPicPr>
          <p:blipFill>
            <a:blip r:embed="rId3" cstate="print"/>
            <a:srcRect l="17778" r="74444"/>
            <a:stretch>
              <a:fillRect/>
            </a:stretch>
          </p:blipFill>
          <p:spPr>
            <a:xfrm rot="5400000">
              <a:off x="3789378" y="-3275410"/>
              <a:ext cx="533400" cy="7848600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  <p:sp>
          <p:nvSpPr>
            <p:cNvPr id="13" name="Rectangle 4"/>
            <p:cNvSpPr>
              <a:spLocks noChangeArrowheads="1"/>
            </p:cNvSpPr>
            <p:nvPr/>
          </p:nvSpPr>
          <p:spPr bwMode="auto">
            <a:xfrm>
              <a:off x="304799" y="285750"/>
              <a:ext cx="5899562" cy="36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r>
                <a:rPr lang="en-US" sz="2600" dirty="0">
                  <a:solidFill>
                    <a:schemeClr val="bg1"/>
                  </a:solidFill>
                  <a:ea typeface="Arial Unicode MS" pitchFamily="34" charset="-128"/>
                  <a:cs typeface="Arial" charset="0"/>
                </a:rPr>
                <a:t>                                  </a:t>
              </a:r>
            </a:p>
          </p:txBody>
        </p:sp>
        <p:pic>
          <p:nvPicPr>
            <p:cNvPr id="14" name="Picture 10" descr="kale group logo new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 bwMode="auto">
            <a:xfrm>
              <a:off x="8011044" y="385878"/>
              <a:ext cx="569589" cy="5019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14" descr="barilochehousecom-cool-bedroom-lights-9-purple-and-neon-green-backgrounds-5000-x-3750.jpg"/>
            <p:cNvPicPr>
              <a:picLocks noChangeAspect="1"/>
            </p:cNvPicPr>
            <p:nvPr/>
          </p:nvPicPr>
          <p:blipFill>
            <a:blip r:embed="rId5" cstate="print"/>
            <a:srcRect l="17778" r="74444" b="92000"/>
            <a:stretch>
              <a:fillRect/>
            </a:stretch>
          </p:blipFill>
          <p:spPr>
            <a:xfrm rot="5400000">
              <a:off x="8613908" y="380438"/>
              <a:ext cx="533400" cy="457200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</p:grpSp>
      <p:sp>
        <p:nvSpPr>
          <p:cNvPr id="2" name="TextBox 1"/>
          <p:cNvSpPr txBox="1"/>
          <p:nvPr/>
        </p:nvSpPr>
        <p:spPr>
          <a:xfrm>
            <a:off x="1645961" y="95834"/>
            <a:ext cx="6553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LH / RH PLATE INSPECTION</a:t>
            </a:r>
            <a:endParaRPr lang="en-US" sz="1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19528" y="6631683"/>
            <a:ext cx="16780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F-CMIPL-IQA-037/01</a:t>
            </a:r>
            <a:endParaRPr lang="en-US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016387"/>
              </p:ext>
            </p:extLst>
          </p:nvPr>
        </p:nvGraphicFramePr>
        <p:xfrm>
          <a:off x="187325" y="1136650"/>
          <a:ext cx="9517683" cy="54673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0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77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8794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Main Inspection Item : LH / RH Plate</a:t>
                      </a: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79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Inspection Item</a:t>
                      </a:r>
                      <a:endParaRPr kumimoji="1" lang="en-US" altLang="ko-KR" sz="12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Inspection Method</a:t>
                      </a:r>
                      <a:endParaRPr kumimoji="1" lang="en-US" altLang="ko-KR" sz="12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Judgment</a:t>
                      </a:r>
                      <a:endParaRPr kumimoji="1" lang="en-US" altLang="ko-KR" sz="12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97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LH / RH Plate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20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Profile check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20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Visual check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Check the thickness by using micrometer</a:t>
                      </a: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2   Check the all plate dimension by the 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Vernier Caliper</a:t>
                      </a:r>
                    </a:p>
                    <a:p>
                      <a:pPr marL="0" indent="0" algn="l">
                        <a:buNone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3.  Check the plate by visually should be free from burr, damage .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It should be free from burr &amp; damage.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2" t="6335" r="14053" b="-1"/>
          <a:stretch/>
        </p:blipFill>
        <p:spPr>
          <a:xfrm rot="5400000">
            <a:off x="1883401" y="4008837"/>
            <a:ext cx="2247618" cy="20009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" t="3789" r="9963" b="2835"/>
          <a:stretch/>
        </p:blipFill>
        <p:spPr>
          <a:xfrm rot="5400000">
            <a:off x="3829897" y="4116566"/>
            <a:ext cx="2250503" cy="17995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" r="27662" b="3994"/>
          <a:stretch/>
        </p:blipFill>
        <p:spPr>
          <a:xfrm rot="5400000">
            <a:off x="5603017" y="4206104"/>
            <a:ext cx="2235071" cy="163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6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87324" y="0"/>
            <a:ext cx="9510215" cy="443519"/>
            <a:chOff x="131778" y="285750"/>
            <a:chExt cx="8977430" cy="629840"/>
          </a:xfrm>
        </p:grpSpPr>
        <p:pic>
          <p:nvPicPr>
            <p:cNvPr id="12" name="Picture 11" descr="barilochehousecom-cool-bedroom-lights-9-purple-and-neon-green-backgrounds-5000-x-3750.jpg"/>
            <p:cNvPicPr>
              <a:picLocks noChangeAspect="1"/>
            </p:cNvPicPr>
            <p:nvPr/>
          </p:nvPicPr>
          <p:blipFill>
            <a:blip r:embed="rId3" cstate="print"/>
            <a:srcRect l="17778" r="74444"/>
            <a:stretch>
              <a:fillRect/>
            </a:stretch>
          </p:blipFill>
          <p:spPr>
            <a:xfrm rot="5400000">
              <a:off x="3789378" y="-3275410"/>
              <a:ext cx="533400" cy="7848600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  <p:sp>
          <p:nvSpPr>
            <p:cNvPr id="13" name="Rectangle 4"/>
            <p:cNvSpPr>
              <a:spLocks noChangeArrowheads="1"/>
            </p:cNvSpPr>
            <p:nvPr/>
          </p:nvSpPr>
          <p:spPr bwMode="auto">
            <a:xfrm>
              <a:off x="304799" y="285750"/>
              <a:ext cx="5899562" cy="36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r>
                <a:rPr lang="en-US" sz="2600" dirty="0">
                  <a:solidFill>
                    <a:schemeClr val="bg1"/>
                  </a:solidFill>
                  <a:ea typeface="Arial Unicode MS" pitchFamily="34" charset="-128"/>
                  <a:cs typeface="Arial" charset="0"/>
                </a:rPr>
                <a:t>                                  </a:t>
              </a:r>
            </a:p>
          </p:txBody>
        </p:sp>
        <p:pic>
          <p:nvPicPr>
            <p:cNvPr id="14" name="Picture 10" descr="kale group logo new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 bwMode="auto">
            <a:xfrm>
              <a:off x="8011044" y="385878"/>
              <a:ext cx="569589" cy="5019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14" descr="barilochehousecom-cool-bedroom-lights-9-purple-and-neon-green-backgrounds-5000-x-3750.jpg"/>
            <p:cNvPicPr>
              <a:picLocks noChangeAspect="1"/>
            </p:cNvPicPr>
            <p:nvPr/>
          </p:nvPicPr>
          <p:blipFill>
            <a:blip r:embed="rId5" cstate="print"/>
            <a:srcRect l="17778" r="74444" b="92000"/>
            <a:stretch>
              <a:fillRect/>
            </a:stretch>
          </p:blipFill>
          <p:spPr>
            <a:xfrm rot="5400000">
              <a:off x="8613908" y="380438"/>
              <a:ext cx="533400" cy="457200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835281"/>
              </p:ext>
            </p:extLst>
          </p:nvPr>
        </p:nvGraphicFramePr>
        <p:xfrm>
          <a:off x="187324" y="1136650"/>
          <a:ext cx="9471026" cy="52785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8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1851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Main Inspection Item :Shelf</a:t>
                      </a:r>
                      <a:r>
                        <a:rPr kumimoji="1" lang="en-US" altLang="ko-KR" sz="1200" b="1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 life Item</a:t>
                      </a: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28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Inspection Item</a:t>
                      </a:r>
                      <a:endParaRPr kumimoji="1" lang="en-US" altLang="ko-KR" sz="12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Inspection Method</a:t>
                      </a:r>
                      <a:endParaRPr kumimoji="1" lang="en-US" altLang="ko-KR" sz="12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Judgment</a:t>
                      </a:r>
                      <a:endParaRPr kumimoji="1" lang="en-US" altLang="ko-KR" sz="12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74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1)EPP LG SUPER WHITE  POWDER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2)INK WHITE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3)INK BLACK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4)BONDRITE NT-1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5)BONDRITE 2520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1. Check  material as per received invoice.</a:t>
                      </a:r>
                    </a:p>
                    <a:p>
                      <a:pPr marL="342900" indent="-342900" algn="l">
                        <a:buAutoNum type="arabicPeriod"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342900" indent="-342900" algn="l">
                        <a:buNone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2. First GRN At store.</a:t>
                      </a:r>
                    </a:p>
                    <a:p>
                      <a:pPr marL="342900" indent="-342900" algn="l">
                        <a:buNone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342900" indent="-342900" algn="l">
                        <a:buNone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3. Check the QA MTC Verification &amp; confirm MFG &amp; EXP date.</a:t>
                      </a:r>
                    </a:p>
                    <a:p>
                      <a:pPr marL="342900" indent="-342900" algn="l">
                        <a:buNone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342900" indent="-342900" algn="l">
                        <a:buNone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4. Tick mark on the Date..</a:t>
                      </a:r>
                    </a:p>
                    <a:p>
                      <a:pPr marL="342900" indent="-342900" algn="l">
                        <a:buNone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342900" indent="-342900" algn="l">
                        <a:buNone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5. Record report Maintain in the file .</a:t>
                      </a:r>
                    </a:p>
                    <a:p>
                      <a:pPr marL="342900" indent="-342900">
                        <a:buNone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342900" indent="-342900">
                        <a:buNone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342900" indent="-342900">
                        <a:buNone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342900" indent="-342900">
                        <a:buNone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342900" indent="-342900">
                        <a:buNone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342900" indent="-342900">
                        <a:buNone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342900" indent="-342900">
                        <a:buNone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342900" indent="-342900">
                        <a:buNone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342900" indent="-342900">
                        <a:buNone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342900" indent="-342900">
                        <a:buNone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342900" indent="-342900">
                        <a:buNone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342900" indent="-342900">
                        <a:buNone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342900" indent="-342900">
                        <a:buNone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342900" indent="-342900">
                        <a:buNone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342900" indent="-342900">
                        <a:buNone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342900" indent="-342900">
                        <a:buNone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 smtClean="0"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algn="l"/>
                      <a:r>
                        <a:rPr lang="en-US" sz="1200" b="1" baseline="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Mfg. &amp; Exp date           should be as per MTC.</a:t>
                      </a:r>
                    </a:p>
                    <a:p>
                      <a:pPr algn="ctr"/>
                      <a:endParaRPr lang="en-US" sz="1200" b="1" baseline="0" dirty="0" smtClean="0"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algn="ctr"/>
                      <a:endParaRPr lang="en-US" sz="1200" b="1" dirty="0" smtClean="0"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algn="l"/>
                      <a:r>
                        <a:rPr lang="en-US" sz="1200" b="1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Visual</a:t>
                      </a:r>
                      <a:r>
                        <a:rPr lang="en-US" sz="1200" b="1" baseline="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ly material </a:t>
                      </a:r>
                    </a:p>
                    <a:p>
                      <a:pPr algn="l"/>
                      <a:r>
                        <a:rPr lang="en-US" sz="1200" b="1" baseline="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should be free from,  Damage &amp; Leak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2649102" y="94036"/>
            <a:ext cx="40552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INSPECTION PROCESS</a:t>
            </a:r>
            <a:endParaRPr lang="en-US" sz="1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19528" y="6631683"/>
            <a:ext cx="16780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F-CMIPL-IQA-037/01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63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81949" y="0"/>
            <a:ext cx="9515590" cy="443519"/>
            <a:chOff x="131778" y="285750"/>
            <a:chExt cx="8977430" cy="629840"/>
          </a:xfrm>
        </p:grpSpPr>
        <p:pic>
          <p:nvPicPr>
            <p:cNvPr id="12" name="Picture 11" descr="barilochehousecom-cool-bedroom-lights-9-purple-and-neon-green-backgrounds-5000-x-3750.jpg"/>
            <p:cNvPicPr>
              <a:picLocks noChangeAspect="1"/>
            </p:cNvPicPr>
            <p:nvPr/>
          </p:nvPicPr>
          <p:blipFill>
            <a:blip r:embed="rId3" cstate="print"/>
            <a:srcRect l="17778" r="74444"/>
            <a:stretch>
              <a:fillRect/>
            </a:stretch>
          </p:blipFill>
          <p:spPr>
            <a:xfrm rot="5400000">
              <a:off x="3789378" y="-3275410"/>
              <a:ext cx="533400" cy="7848600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  <p:sp>
          <p:nvSpPr>
            <p:cNvPr id="13" name="Rectangle 4"/>
            <p:cNvSpPr>
              <a:spLocks noChangeArrowheads="1"/>
            </p:cNvSpPr>
            <p:nvPr/>
          </p:nvSpPr>
          <p:spPr bwMode="auto">
            <a:xfrm>
              <a:off x="304799" y="285750"/>
              <a:ext cx="5899562" cy="36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r>
                <a:rPr lang="en-US" sz="2600" dirty="0">
                  <a:solidFill>
                    <a:schemeClr val="bg1"/>
                  </a:solidFill>
                  <a:ea typeface="Arial Unicode MS" pitchFamily="34" charset="-128"/>
                  <a:cs typeface="Arial" charset="0"/>
                </a:rPr>
                <a:t>                                  </a:t>
              </a:r>
            </a:p>
          </p:txBody>
        </p:sp>
        <p:pic>
          <p:nvPicPr>
            <p:cNvPr id="14" name="Picture 10" descr="kale group logo new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 bwMode="auto">
            <a:xfrm>
              <a:off x="8011044" y="385878"/>
              <a:ext cx="569589" cy="5019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14" descr="barilochehousecom-cool-bedroom-lights-9-purple-and-neon-green-backgrounds-5000-x-3750.jpg"/>
            <p:cNvPicPr>
              <a:picLocks noChangeAspect="1"/>
            </p:cNvPicPr>
            <p:nvPr/>
          </p:nvPicPr>
          <p:blipFill>
            <a:blip r:embed="rId5" cstate="print"/>
            <a:srcRect l="17778" r="74444" b="92000"/>
            <a:stretch>
              <a:fillRect/>
            </a:stretch>
          </p:blipFill>
          <p:spPr>
            <a:xfrm rot="5400000">
              <a:off x="8613908" y="380438"/>
              <a:ext cx="533400" cy="457200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</p:grpSp>
      <p:graphicFrame>
        <p:nvGraphicFramePr>
          <p:cNvPr id="8" name="Group 1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189104"/>
              </p:ext>
            </p:extLst>
          </p:nvPr>
        </p:nvGraphicFramePr>
        <p:xfrm>
          <a:off x="247649" y="1204264"/>
          <a:ext cx="9410701" cy="5175943"/>
        </p:xfrm>
        <a:graphic>
          <a:graphicData uri="http://schemas.openxmlformats.org/drawingml/2006/table">
            <a:tbl>
              <a:tblPr/>
              <a:tblGrid>
                <a:gridCol w="422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3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6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8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3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NO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Item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Method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Tool, Jig 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&amp;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 Equipment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Sampling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 &amp;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 AQL </a:t>
                      </a:r>
                      <a:endParaRPr lang="ko-KR" altLang="en-US" sz="1200" b="1" dirty="0" smtClean="0">
                        <a:solidFill>
                          <a:schemeClr val="tx1"/>
                        </a:solidFill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8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10</a:t>
                      </a: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Welding Rod</a:t>
                      </a:r>
                      <a:endParaRPr kumimoji="0" lang="ko-KR" altLang="en-US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Check the OD of rod &amp; visual  criteria</a:t>
                      </a: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Check the OD of rod &amp; visual  criteria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Check the OD of rod &amp; visual  criteria</a:t>
                      </a: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8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11</a:t>
                      </a: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Copper Tube</a:t>
                      </a:r>
                      <a:endParaRPr kumimoji="0" lang="ko-KR" altLang="en-US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Dimensional Check includes OD, &amp; thickness, also Third party inspection for chemical  &amp; mechanical properties.</a:t>
                      </a: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Measuring Tape ,UTM Hardness Tester &amp; lab Report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N=1</a:t>
                      </a: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60887"/>
                  </a:ext>
                </a:extLst>
              </a:tr>
              <a:tr h="5111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12</a:t>
                      </a: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Accumulator </a:t>
                      </a:r>
                      <a:endParaRPr kumimoji="0" lang="ko-KR" altLang="en-US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Dimensional Check includes OD, &amp; thickness, also Third party inspection for chemical  &amp; mechanical properties.</a:t>
                      </a: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Vernier caliper, Micrometer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S-1, AQL=2.5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23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13</a:t>
                      </a: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Aluminum</a:t>
                      </a:r>
                      <a:r>
                        <a:rPr kumimoji="1" lang="en-US" altLang="ko-KR" sz="1100" b="1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 Foil</a:t>
                      </a:r>
                      <a:endParaRPr kumimoji="0" lang="ko-KR" altLang="en-US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Dimensional Check includes thickness ,Length  also Third party inspection for chemical properties.</a:t>
                      </a: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Measuring Tape, Micrometer.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 lab Report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N=1</a:t>
                      </a: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27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14</a:t>
                      </a: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SS Sleeve</a:t>
                      </a:r>
                      <a:endParaRPr kumimoji="0" lang="en-US" altLang="ko-KR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Check the OD ,Thickness , length &amp; visual  criteria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Vernier caliper, Micrometer</a:t>
                      </a:r>
                    </a:p>
                    <a:p>
                      <a:pPr algn="ctr" fontAlgn="ctr"/>
                      <a:endParaRPr kumimoji="0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S-1, AQL=2.5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7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15</a:t>
                      </a: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LH / RH Plate</a:t>
                      </a:r>
                      <a:endParaRPr kumimoji="0" lang="ko-KR" altLang="en-US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Dimensional Check includes thickness ,Length. 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&amp; visual  criteria.</a:t>
                      </a: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Vernier caliper, Micrometer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S-1, AQL=2.5</a:t>
                      </a: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23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16</a:t>
                      </a: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kumimoji="0" lang="en-US" altLang="ko-KR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19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17</a:t>
                      </a: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kumimoji="0" lang="en-US" altLang="ko-KR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19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18</a:t>
                      </a: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kumimoji="0" lang="en-US" altLang="ko-KR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 marL="97500" marR="9750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645961" y="95834"/>
            <a:ext cx="6553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INSTRUCTION</a:t>
            </a:r>
            <a:endParaRPr lang="en-US" sz="1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19528" y="6631683"/>
            <a:ext cx="16780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F-CMIPL-IQA-036/01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33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87325" y="0"/>
            <a:ext cx="9517684" cy="443519"/>
            <a:chOff x="131778" y="285750"/>
            <a:chExt cx="8977430" cy="629840"/>
          </a:xfrm>
        </p:grpSpPr>
        <p:pic>
          <p:nvPicPr>
            <p:cNvPr id="12" name="Picture 11" descr="barilochehousecom-cool-bedroom-lights-9-purple-and-neon-green-backgrounds-5000-x-3750.jpg"/>
            <p:cNvPicPr>
              <a:picLocks noChangeAspect="1"/>
            </p:cNvPicPr>
            <p:nvPr/>
          </p:nvPicPr>
          <p:blipFill>
            <a:blip r:embed="rId3" cstate="print"/>
            <a:srcRect l="17778" r="74444"/>
            <a:stretch>
              <a:fillRect/>
            </a:stretch>
          </p:blipFill>
          <p:spPr>
            <a:xfrm rot="5400000">
              <a:off x="3789378" y="-3275410"/>
              <a:ext cx="533400" cy="7848600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  <p:sp>
          <p:nvSpPr>
            <p:cNvPr id="13" name="Rectangle 4"/>
            <p:cNvSpPr>
              <a:spLocks noChangeArrowheads="1"/>
            </p:cNvSpPr>
            <p:nvPr/>
          </p:nvSpPr>
          <p:spPr bwMode="auto">
            <a:xfrm>
              <a:off x="304799" y="285750"/>
              <a:ext cx="5899562" cy="36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r>
                <a:rPr lang="en-US" sz="2600" dirty="0">
                  <a:solidFill>
                    <a:schemeClr val="bg1"/>
                  </a:solidFill>
                  <a:ea typeface="Arial Unicode MS" pitchFamily="34" charset="-128"/>
                  <a:cs typeface="Arial" charset="0"/>
                </a:rPr>
                <a:t>                                  </a:t>
              </a:r>
            </a:p>
          </p:txBody>
        </p:sp>
        <p:pic>
          <p:nvPicPr>
            <p:cNvPr id="14" name="Picture 10" descr="kale group logo new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 bwMode="auto">
            <a:xfrm>
              <a:off x="8011044" y="385878"/>
              <a:ext cx="569589" cy="5019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14" descr="barilochehousecom-cool-bedroom-lights-9-purple-and-neon-green-backgrounds-5000-x-3750.jpg"/>
            <p:cNvPicPr>
              <a:picLocks noChangeAspect="1"/>
            </p:cNvPicPr>
            <p:nvPr/>
          </p:nvPicPr>
          <p:blipFill>
            <a:blip r:embed="rId5" cstate="print"/>
            <a:srcRect l="17778" r="74444" b="92000"/>
            <a:stretch>
              <a:fillRect/>
            </a:stretch>
          </p:blipFill>
          <p:spPr>
            <a:xfrm rot="5400000">
              <a:off x="8613908" y="380438"/>
              <a:ext cx="533400" cy="457200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</p:grp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790041"/>
              </p:ext>
            </p:extLst>
          </p:nvPr>
        </p:nvGraphicFramePr>
        <p:xfrm>
          <a:off x="187325" y="1162776"/>
          <a:ext cx="9517683" cy="54530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0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77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932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Main Inspection Item : Aluminium</a:t>
                      </a:r>
                      <a:r>
                        <a:rPr kumimoji="1" lang="en-US" altLang="ko-KR" sz="1200" b="1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 Sheet</a:t>
                      </a: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93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Inspection Item</a:t>
                      </a:r>
                      <a:endParaRPr kumimoji="1" lang="en-US" altLang="ko-KR" sz="12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Inspection Method</a:t>
                      </a:r>
                      <a:endParaRPr kumimoji="1" lang="en-US" altLang="ko-KR" sz="12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Judgment</a:t>
                      </a:r>
                      <a:endParaRPr kumimoji="1" lang="en-US" altLang="ko-KR" sz="12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71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Aluminium sheet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Width of coil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(1100 &amp; 1200 mm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+/- 4 mm)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Thickness of sheet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(1.5 &amp; 2 mm +/- 0.05)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Mechanical properties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Chemical properties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Aluminium  coil width checked by measuring  tape as per std.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sz="1200" baseline="0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2"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Check the thickness by using micrometer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2"/>
                        <a:tabLst/>
                        <a:defRPr/>
                      </a:pPr>
                      <a:endParaRPr lang="en-US" sz="1200" baseline="0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2"/>
                        <a:tabLst/>
                        <a:defRPr/>
                      </a:pP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Visual check for entire lot as any water mark or abnormality seen in material.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2"/>
                        <a:tabLst/>
                        <a:defRPr/>
                      </a:pPr>
                      <a:endParaRPr lang="en-US" sz="1200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4.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  After in house inspection we sent sample to NABL approved lab for third party inspection.</a:t>
                      </a:r>
                      <a:endParaRPr lang="en-US" sz="1200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342900" indent="-342900">
                        <a:buNone/>
                      </a:pPr>
                      <a:endParaRPr lang="en-US" sz="1200" baseline="0" dirty="0" smtClean="0"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Aluminium</a:t>
                      </a:r>
                      <a:r>
                        <a:rPr lang="en-US" sz="1200" b="1" baseline="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 coil should be as per specification </a:t>
                      </a:r>
                      <a:endParaRPr lang="en-US" sz="1200" b="1" dirty="0" smtClean="0"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2" name="Picture 21" descr="IMG_20161114_114623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17725" y="3810910"/>
            <a:ext cx="2533650" cy="24034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4" name="Picture 23" descr="IMG_20161114_114737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32349" y="3810910"/>
            <a:ext cx="2593975" cy="2413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1645961" y="95834"/>
            <a:ext cx="6553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ALUMINIUM COILS INSPECTION</a:t>
            </a:r>
            <a:endParaRPr lang="en-US" sz="1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19528" y="6631683"/>
            <a:ext cx="16780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F-CMIPL-IQA-037/01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41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87325" y="0"/>
            <a:ext cx="9575915" cy="443519"/>
            <a:chOff x="131778" y="285750"/>
            <a:chExt cx="8977430" cy="629840"/>
          </a:xfrm>
        </p:grpSpPr>
        <p:pic>
          <p:nvPicPr>
            <p:cNvPr id="12" name="Picture 11" descr="barilochehousecom-cool-bedroom-lights-9-purple-and-neon-green-backgrounds-5000-x-3750.jpg"/>
            <p:cNvPicPr>
              <a:picLocks noChangeAspect="1"/>
            </p:cNvPicPr>
            <p:nvPr/>
          </p:nvPicPr>
          <p:blipFill>
            <a:blip r:embed="rId3" cstate="print"/>
            <a:srcRect l="17778" r="74444"/>
            <a:stretch>
              <a:fillRect/>
            </a:stretch>
          </p:blipFill>
          <p:spPr>
            <a:xfrm rot="5400000">
              <a:off x="3789378" y="-3275410"/>
              <a:ext cx="533400" cy="7848600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  <p:sp>
          <p:nvSpPr>
            <p:cNvPr id="13" name="Rectangle 4"/>
            <p:cNvSpPr>
              <a:spLocks noChangeArrowheads="1"/>
            </p:cNvSpPr>
            <p:nvPr/>
          </p:nvSpPr>
          <p:spPr bwMode="auto">
            <a:xfrm>
              <a:off x="304799" y="285750"/>
              <a:ext cx="5899562" cy="36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r>
                <a:rPr lang="en-US" sz="2600" dirty="0">
                  <a:solidFill>
                    <a:schemeClr val="bg1"/>
                  </a:solidFill>
                  <a:ea typeface="Arial Unicode MS" pitchFamily="34" charset="-128"/>
                  <a:cs typeface="Arial" charset="0"/>
                </a:rPr>
                <a:t>                                  </a:t>
              </a:r>
            </a:p>
          </p:txBody>
        </p:sp>
        <p:pic>
          <p:nvPicPr>
            <p:cNvPr id="14" name="Picture 10" descr="kale group logo new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 bwMode="auto">
            <a:xfrm>
              <a:off x="8011044" y="385878"/>
              <a:ext cx="569589" cy="5019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14" descr="barilochehousecom-cool-bedroom-lights-9-purple-and-neon-green-backgrounds-5000-x-3750.jpg"/>
            <p:cNvPicPr>
              <a:picLocks noChangeAspect="1"/>
            </p:cNvPicPr>
            <p:nvPr/>
          </p:nvPicPr>
          <p:blipFill>
            <a:blip r:embed="rId5" cstate="print"/>
            <a:srcRect l="17778" r="74444" b="92000"/>
            <a:stretch>
              <a:fillRect/>
            </a:stretch>
          </p:blipFill>
          <p:spPr>
            <a:xfrm rot="5400000">
              <a:off x="8613908" y="380438"/>
              <a:ext cx="533400" cy="457200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</p:grp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276687"/>
              </p:ext>
            </p:extLst>
          </p:nvPr>
        </p:nvGraphicFramePr>
        <p:xfrm>
          <a:off x="187325" y="1136650"/>
          <a:ext cx="9575915" cy="55039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68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16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58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8794">
                <a:tc gridSpan="3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Main Inspection Item : </a:t>
                      </a: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Coating Powder</a:t>
                      </a:r>
                      <a:endParaRPr lang="en-US" altLang="ko-KR" sz="1200" b="0" dirty="0" smtClean="0"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79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Inspection Item</a:t>
                      </a:r>
                      <a:endParaRPr kumimoji="1" lang="en-US" altLang="ko-KR" sz="12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Inspection Method</a:t>
                      </a:r>
                      <a:endParaRPr kumimoji="1" lang="en-US" altLang="ko-KR" sz="12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Judgment</a:t>
                      </a:r>
                      <a:endParaRPr kumimoji="1" lang="en-US" altLang="ko-KR" sz="12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9762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Coating Powder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Coating sample inspection for impact test &amp; cross cut test,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Visual check for batch no. 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Batch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 sample should be check for cross cut test  &amp; Impact test.</a:t>
                      </a: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Do Cross cut on Printed area of Part (100 blocks of 1mm each) </a:t>
                      </a:r>
                    </a:p>
                    <a:p>
                      <a:pPr marL="228600" indent="-228600">
                        <a:spcBef>
                          <a:spcPct val="20000"/>
                        </a:spcBef>
                        <a:buAutoNum type="arabicPeriod"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Apply Tape on Cross cut area</a:t>
                      </a:r>
                    </a:p>
                    <a:p>
                      <a:pPr marL="228600" indent="-228600">
                        <a:spcBef>
                          <a:spcPct val="20000"/>
                        </a:spcBef>
                        <a:buAutoNum type="arabicPeriod"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Paste Tape using manual force</a:t>
                      </a:r>
                    </a:p>
                    <a:p>
                      <a:pPr marL="228600" indent="-228600">
                        <a:spcBef>
                          <a:spcPct val="20000"/>
                        </a:spcBef>
                        <a:buAutoNum type="arabicPeriod"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Remove Tape at 15 deg abruptly</a:t>
                      </a:r>
                    </a:p>
                    <a:p>
                      <a:pPr marL="228600" indent="-228600">
                        <a:spcBef>
                          <a:spcPct val="20000"/>
                        </a:spcBef>
                        <a:buNone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228600" indent="-228600">
                        <a:spcBef>
                          <a:spcPct val="20000"/>
                        </a:spcBef>
                        <a:buNone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228600" indent="-228600">
                        <a:spcBef>
                          <a:spcPct val="20000"/>
                        </a:spcBef>
                        <a:buNone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228600" indent="-228600">
                        <a:spcBef>
                          <a:spcPct val="20000"/>
                        </a:spcBef>
                        <a:buNone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228600" indent="-228600">
                        <a:spcBef>
                          <a:spcPct val="20000"/>
                        </a:spcBef>
                        <a:buNone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228600" indent="-228600">
                        <a:spcBef>
                          <a:spcPct val="20000"/>
                        </a:spcBef>
                        <a:buNone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228600" indent="-228600">
                        <a:spcBef>
                          <a:spcPct val="20000"/>
                        </a:spcBef>
                        <a:buNone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Placed the sample under impact tester</a:t>
                      </a:r>
                    </a:p>
                    <a:p>
                      <a:pPr marL="228600" indent="-228600">
                        <a:spcBef>
                          <a:spcPct val="20000"/>
                        </a:spcBef>
                        <a:buAutoNum type="arabicPeriod"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Put the ball at 55 CM height </a:t>
                      </a:r>
                    </a:p>
                    <a:p>
                      <a:pPr marL="228600" indent="-228600">
                        <a:spcBef>
                          <a:spcPct val="20000"/>
                        </a:spcBef>
                        <a:buAutoNum type="arabicPeriod"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Leave the ball from that height </a:t>
                      </a:r>
                    </a:p>
                    <a:p>
                      <a:pPr marL="228600" indent="-228600">
                        <a:spcBef>
                          <a:spcPct val="20000"/>
                        </a:spcBef>
                        <a:buAutoNum type="arabicPeriod"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Check the sample</a:t>
                      </a:r>
                    </a:p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 </a:t>
                      </a:r>
                    </a:p>
                    <a:p>
                      <a:endParaRPr lang="en-US" sz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endParaRPr lang="en-US" sz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endParaRPr lang="en-US" sz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endParaRPr lang="en-US" sz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endParaRPr lang="en-US" sz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endParaRPr lang="en-US" sz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Check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 the batch no on boxes.</a:t>
                      </a:r>
                      <a:endParaRPr lang="en-US" sz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 smtClean="0"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200" b="1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No Coating</a:t>
                      </a:r>
                      <a:r>
                        <a:rPr lang="en-US" sz="1200" b="1" baseline="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 peel off after </a:t>
                      </a:r>
                    </a:p>
                    <a:p>
                      <a:pPr algn="ctr"/>
                      <a:r>
                        <a:rPr lang="en-US" sz="1200" b="1" baseline="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cross cut test</a:t>
                      </a:r>
                      <a:endParaRPr lang="en-US" sz="1200" b="1" dirty="0" smtClean="0"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200" b="1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 </a:t>
                      </a:r>
                    </a:p>
                    <a:p>
                      <a:pPr algn="ctr"/>
                      <a:endParaRPr lang="en-US" sz="1200" b="1" dirty="0" smtClean="0"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algn="ctr"/>
                      <a:endParaRPr lang="en-US" sz="1200" b="1" dirty="0" smtClean="0"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algn="ctr"/>
                      <a:endParaRPr lang="en-US" sz="1200" b="1" dirty="0" smtClean="0"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algn="ctr"/>
                      <a:endParaRPr lang="en-US" sz="1200" b="1" dirty="0" smtClean="0"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algn="ctr"/>
                      <a:endParaRPr lang="en-US" sz="1200" b="1" dirty="0" smtClean="0"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algn="ctr"/>
                      <a:endParaRPr lang="en-US" sz="1200" b="1" dirty="0" smtClean="0"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algn="ctr"/>
                      <a:endParaRPr lang="en-US" sz="1200" b="1" dirty="0" smtClean="0"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algn="ctr"/>
                      <a:endParaRPr lang="en-US" sz="1200" b="1" dirty="0" smtClean="0"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algn="ctr"/>
                      <a:endParaRPr lang="en-US" sz="1200" b="1" dirty="0" smtClean="0"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algn="ctr"/>
                      <a:endParaRPr lang="en-US" sz="1200" b="1" dirty="0" smtClean="0"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algn="ctr"/>
                      <a:endParaRPr lang="en-US" sz="1200" b="1" dirty="0" smtClean="0"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200" b="1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No</a:t>
                      </a:r>
                      <a:r>
                        <a:rPr lang="en-US" sz="1200" b="1" baseline="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 crack should be observed on </a:t>
                      </a:r>
                    </a:p>
                    <a:p>
                      <a:pPr algn="ctr"/>
                      <a:r>
                        <a:rPr lang="en-US" sz="1200" b="1" baseline="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tested surface</a:t>
                      </a:r>
                    </a:p>
                    <a:p>
                      <a:pPr algn="ctr"/>
                      <a:endParaRPr lang="en-US" sz="1200" b="1" baseline="0" dirty="0" smtClean="0"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algn="ctr"/>
                      <a:endParaRPr lang="en-US" sz="1200" b="1" baseline="0" dirty="0" smtClean="0"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algn="ctr"/>
                      <a:endParaRPr lang="en-US" sz="1200" b="1" baseline="0" dirty="0" smtClean="0"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algn="ctr"/>
                      <a:endParaRPr lang="en-US" sz="1200" b="1" baseline="0" dirty="0" smtClean="0"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algn="ctr"/>
                      <a:endParaRPr lang="en-US" sz="1200" b="1" baseline="0" dirty="0" smtClean="0"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algn="ctr"/>
                      <a:endParaRPr lang="en-US" sz="1200" b="1" baseline="0" dirty="0" smtClean="0"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algn="ctr"/>
                      <a:endParaRPr lang="en-US" sz="1200" b="1" baseline="0" dirty="0" smtClean="0"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200" b="1" baseline="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Batch no. should be as per sample batch no. </a:t>
                      </a:r>
                      <a:endParaRPr kumimoji="1" lang="en-US" altLang="ko-KR" sz="12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Picture 7" descr="IMG_20161115_104606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26984" y="3008104"/>
            <a:ext cx="1447800" cy="110286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 descr="IMG_20161115_104701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90312" y="3008104"/>
            <a:ext cx="1503200" cy="111139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 descr="IMG_20161115_104752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09040" y="3006725"/>
            <a:ext cx="1607265" cy="110286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 descr="IMG_20161115_104119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19835" y="5157851"/>
            <a:ext cx="1445690" cy="110642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Picture 16" descr="IMG_20161115_104132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30254" y="5157851"/>
            <a:ext cx="1542395" cy="110642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8" name="Picture 17" descr="IMG_20161115_104222.jpg"/>
          <p:cNvPicPr>
            <a:picLocks noChangeAspect="1"/>
          </p:cNvPicPr>
          <p:nvPr/>
        </p:nvPicPr>
        <p:blipFill>
          <a:blip r:embed="rId11" cstate="print"/>
          <a:srcRect t="13056"/>
          <a:stretch>
            <a:fillRect/>
          </a:stretch>
        </p:blipFill>
        <p:spPr>
          <a:xfrm>
            <a:off x="5431443" y="5128418"/>
            <a:ext cx="1484861" cy="113585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9" name="Group 18"/>
          <p:cNvGrpSpPr/>
          <p:nvPr/>
        </p:nvGrpSpPr>
        <p:grpSpPr>
          <a:xfrm>
            <a:off x="372860" y="4571432"/>
            <a:ext cx="1555750" cy="723902"/>
            <a:chOff x="6453198" y="1752600"/>
            <a:chExt cx="1676400" cy="1676400"/>
          </a:xfrm>
        </p:grpSpPr>
        <p:grpSp>
          <p:nvGrpSpPr>
            <p:cNvPr id="20" name="Group 75"/>
            <p:cNvGrpSpPr/>
            <p:nvPr/>
          </p:nvGrpSpPr>
          <p:grpSpPr>
            <a:xfrm>
              <a:off x="6453198" y="1752600"/>
              <a:ext cx="1676400" cy="1676400"/>
              <a:chOff x="1600200" y="1372394"/>
              <a:chExt cx="1676400" cy="1676400"/>
            </a:xfrm>
          </p:grpSpPr>
          <p:grpSp>
            <p:nvGrpSpPr>
              <p:cNvPr id="23" name="Group 18"/>
              <p:cNvGrpSpPr/>
              <p:nvPr/>
            </p:nvGrpSpPr>
            <p:grpSpPr>
              <a:xfrm>
                <a:off x="2056606" y="1372394"/>
                <a:ext cx="763588" cy="1676400"/>
                <a:chOff x="2056606" y="1372394"/>
                <a:chExt cx="763588" cy="1676400"/>
              </a:xfrm>
            </p:grpSpPr>
            <p:cxnSp>
              <p:nvCxnSpPr>
                <p:cNvPr id="36" name="Straight Connector 35"/>
                <p:cNvCxnSpPr/>
                <p:nvPr/>
              </p:nvCxnSpPr>
              <p:spPr>
                <a:xfrm rot="5400000">
                  <a:off x="1219200" y="2209800"/>
                  <a:ext cx="1676400" cy="15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 rot="5400000">
                  <a:off x="1296194" y="2209800"/>
                  <a:ext cx="1676400" cy="15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 rot="5400000">
                  <a:off x="1371600" y="2209800"/>
                  <a:ext cx="1676400" cy="15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 rot="5400000">
                  <a:off x="1448594" y="2209800"/>
                  <a:ext cx="1676400" cy="15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 rot="5400000">
                  <a:off x="1524000" y="2209800"/>
                  <a:ext cx="1676400" cy="15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 rot="5400000">
                  <a:off x="1600994" y="2209800"/>
                  <a:ext cx="1676400" cy="15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 rot="5400000">
                  <a:off x="1676400" y="2209800"/>
                  <a:ext cx="1676400" cy="15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rot="5400000">
                  <a:off x="1753394" y="2209800"/>
                  <a:ext cx="1676400" cy="15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rot="5400000">
                  <a:off x="1828800" y="2209800"/>
                  <a:ext cx="1676400" cy="15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 rot="5400000">
                  <a:off x="1905794" y="2209800"/>
                  <a:ext cx="1676400" cy="15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 rot="5400000">
                  <a:off x="1981200" y="2209800"/>
                  <a:ext cx="1676400" cy="15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19"/>
              <p:cNvGrpSpPr/>
              <p:nvPr/>
            </p:nvGrpSpPr>
            <p:grpSpPr>
              <a:xfrm rot="16200000">
                <a:off x="2056606" y="1372394"/>
                <a:ext cx="763588" cy="1676400"/>
                <a:chOff x="2056606" y="1372394"/>
                <a:chExt cx="763588" cy="1676400"/>
              </a:xfrm>
            </p:grpSpPr>
            <p:cxnSp>
              <p:nvCxnSpPr>
                <p:cNvPr id="25" name="Straight Connector 24"/>
                <p:cNvCxnSpPr/>
                <p:nvPr/>
              </p:nvCxnSpPr>
              <p:spPr>
                <a:xfrm rot="5400000">
                  <a:off x="1219200" y="2209800"/>
                  <a:ext cx="1676400" cy="15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 rot="5400000">
                  <a:off x="1296194" y="2209800"/>
                  <a:ext cx="1676400" cy="15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 rot="5400000">
                  <a:off x="1371600" y="2209800"/>
                  <a:ext cx="1676400" cy="15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 rot="5400000">
                  <a:off x="1448594" y="2209800"/>
                  <a:ext cx="1676400" cy="15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 rot="5400000">
                  <a:off x="1524000" y="2209800"/>
                  <a:ext cx="1676400" cy="15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rot="5400000">
                  <a:off x="1600994" y="2209800"/>
                  <a:ext cx="1676400" cy="15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rot="5400000">
                  <a:off x="1676400" y="2209800"/>
                  <a:ext cx="1676400" cy="15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 rot="5400000">
                  <a:off x="1753394" y="2209800"/>
                  <a:ext cx="1676400" cy="15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 rot="5400000">
                  <a:off x="1828800" y="2209800"/>
                  <a:ext cx="1676400" cy="15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 rot="5400000">
                  <a:off x="1905794" y="2209800"/>
                  <a:ext cx="1676400" cy="15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 rot="5400000">
                  <a:off x="1981200" y="2209800"/>
                  <a:ext cx="1676400" cy="15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1" name="Straight Arrow Connector 20"/>
            <p:cNvCxnSpPr/>
            <p:nvPr/>
          </p:nvCxnSpPr>
          <p:spPr>
            <a:xfrm rot="16200000" flipV="1">
              <a:off x="7404114" y="2763841"/>
              <a:ext cx="881069" cy="3540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6912702" y="2214554"/>
              <a:ext cx="754942" cy="78581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/>
          <p:cNvSpPr/>
          <p:nvPr/>
        </p:nvSpPr>
        <p:spPr>
          <a:xfrm>
            <a:off x="1362146" y="94036"/>
            <a:ext cx="61162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COATING SAMPLE INSPECTION</a:t>
            </a:r>
            <a:endParaRPr lang="en-US" sz="1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019528" y="6631683"/>
            <a:ext cx="16780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F-CMIPL-IQA-037/01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99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87324" y="13063"/>
            <a:ext cx="9510215" cy="443519"/>
            <a:chOff x="131778" y="285750"/>
            <a:chExt cx="8977430" cy="629840"/>
          </a:xfrm>
        </p:grpSpPr>
        <p:pic>
          <p:nvPicPr>
            <p:cNvPr id="12" name="Picture 11" descr="barilochehousecom-cool-bedroom-lights-9-purple-and-neon-green-backgrounds-5000-x-3750.jpg"/>
            <p:cNvPicPr>
              <a:picLocks noChangeAspect="1"/>
            </p:cNvPicPr>
            <p:nvPr/>
          </p:nvPicPr>
          <p:blipFill>
            <a:blip r:embed="rId3" cstate="print"/>
            <a:srcRect l="17778" r="74444"/>
            <a:stretch>
              <a:fillRect/>
            </a:stretch>
          </p:blipFill>
          <p:spPr>
            <a:xfrm rot="5400000">
              <a:off x="3789378" y="-3275410"/>
              <a:ext cx="533400" cy="7848600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  <p:sp>
          <p:nvSpPr>
            <p:cNvPr id="13" name="Rectangle 4"/>
            <p:cNvSpPr>
              <a:spLocks noChangeArrowheads="1"/>
            </p:cNvSpPr>
            <p:nvPr/>
          </p:nvSpPr>
          <p:spPr bwMode="auto">
            <a:xfrm>
              <a:off x="304799" y="285750"/>
              <a:ext cx="5899562" cy="36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r>
                <a:rPr lang="en-US" sz="2600" dirty="0">
                  <a:solidFill>
                    <a:schemeClr val="bg1"/>
                  </a:solidFill>
                  <a:ea typeface="Arial Unicode MS" pitchFamily="34" charset="-128"/>
                  <a:cs typeface="Arial" charset="0"/>
                </a:rPr>
                <a:t>                                  </a:t>
              </a:r>
            </a:p>
          </p:txBody>
        </p:sp>
        <p:pic>
          <p:nvPicPr>
            <p:cNvPr id="14" name="Picture 10" descr="kale group logo new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 bwMode="auto">
            <a:xfrm>
              <a:off x="8011044" y="385878"/>
              <a:ext cx="569589" cy="5019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14" descr="barilochehousecom-cool-bedroom-lights-9-purple-and-neon-green-backgrounds-5000-x-3750.jpg"/>
            <p:cNvPicPr>
              <a:picLocks noChangeAspect="1"/>
            </p:cNvPicPr>
            <p:nvPr/>
          </p:nvPicPr>
          <p:blipFill>
            <a:blip r:embed="rId5" cstate="print"/>
            <a:srcRect l="17778" r="74444" b="92000"/>
            <a:stretch>
              <a:fillRect/>
            </a:stretch>
          </p:blipFill>
          <p:spPr>
            <a:xfrm rot="5400000">
              <a:off x="8613908" y="380438"/>
              <a:ext cx="533400" cy="457200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892484"/>
              </p:ext>
            </p:extLst>
          </p:nvPr>
        </p:nvGraphicFramePr>
        <p:xfrm>
          <a:off x="187324" y="1084008"/>
          <a:ext cx="9471026" cy="54614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8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02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0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1851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Main Inspection Item :</a:t>
                      </a:r>
                      <a:r>
                        <a:rPr kumimoji="1" lang="en-US" altLang="ko-KR" sz="1200" b="1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 Cu-Al Joint</a:t>
                      </a: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28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Inspection Item</a:t>
                      </a:r>
                      <a:endParaRPr kumimoji="1" lang="en-US" altLang="ko-KR" sz="12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Inspection Method</a:t>
                      </a:r>
                      <a:endParaRPr kumimoji="1" lang="en-US" altLang="ko-KR" sz="12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Judgment</a:t>
                      </a:r>
                      <a:endParaRPr kumimoji="1" lang="en-US" altLang="ko-KR" sz="12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74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Cu-Al Joint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Al tube length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Cu tube length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Cu-Al Tube OD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Cu-Al  Tube ID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Visual check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1. Check the al tube length as per specification  by Vernier caliper</a:t>
                      </a:r>
                    </a:p>
                    <a:p>
                      <a:pPr marL="342900" indent="-342900">
                        <a:buAutoNum type="arabicPeriod"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342900" indent="-342900">
                        <a:buNone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2. Check the cu tube length as per specification by Vernier caliper</a:t>
                      </a: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342900" indent="-342900">
                        <a:buNone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3. Check the inlet ID &amp; outlet  ID as per specification by pin gauge</a:t>
                      </a:r>
                    </a:p>
                    <a:p>
                      <a:pPr marL="342900" indent="-342900">
                        <a:buNone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342900" indent="-342900">
                        <a:buNone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4. Check the inlet OD &amp; outlet OD as per specification by Vernier caliper or </a:t>
                      </a:r>
                    </a:p>
                    <a:p>
                      <a:pPr marL="342900" indent="-342900">
                        <a:buNone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     ring gauge.</a:t>
                      </a:r>
                    </a:p>
                    <a:p>
                      <a:pPr marL="342900" indent="-342900">
                        <a:buNone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5. Check for visual check points such as burr, line mark, damage etc.</a:t>
                      </a:r>
                    </a:p>
                    <a:p>
                      <a:pPr marL="342900" indent="-342900">
                        <a:buNone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342900" indent="-342900">
                        <a:buNone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342900" indent="-342900">
                        <a:buNone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342900" indent="-342900">
                        <a:buNone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342900" indent="-342900">
                        <a:buNone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342900" indent="-342900">
                        <a:buNone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342900" indent="-342900">
                        <a:buNone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342900" indent="-342900">
                        <a:buNone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342900" indent="-342900">
                        <a:buNone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342900" indent="-342900">
                        <a:buNone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342900" indent="-342900">
                        <a:buNone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342900" indent="-342900">
                        <a:buNone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342900" indent="-342900">
                        <a:buNone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342900" indent="-342900">
                        <a:buNone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342900" indent="-342900">
                        <a:buNone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342900" indent="-342900">
                        <a:buNone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342900" indent="-342900">
                        <a:buNone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 smtClean="0"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200" b="1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Dimensional </a:t>
                      </a:r>
                    </a:p>
                    <a:p>
                      <a:pPr algn="ctr"/>
                      <a:r>
                        <a:rPr lang="en-US" sz="1200" b="1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parameter</a:t>
                      </a:r>
                      <a:r>
                        <a:rPr lang="en-US" sz="1200" b="1" baseline="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 should be</a:t>
                      </a:r>
                    </a:p>
                    <a:p>
                      <a:pPr algn="ctr"/>
                      <a:r>
                        <a:rPr lang="en-US" sz="1200" b="1" baseline="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 as per specification.</a:t>
                      </a:r>
                    </a:p>
                    <a:p>
                      <a:pPr algn="ctr"/>
                      <a:endParaRPr lang="en-US" sz="1200" b="1" baseline="0" dirty="0" smtClean="0"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algn="ctr"/>
                      <a:endParaRPr lang="en-US" sz="1200" b="1" dirty="0" smtClean="0"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200" b="1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Visual</a:t>
                      </a:r>
                      <a:r>
                        <a:rPr lang="en-US" sz="1200" b="1" baseline="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ly material </a:t>
                      </a:r>
                    </a:p>
                    <a:p>
                      <a:pPr algn="ctr"/>
                      <a:r>
                        <a:rPr lang="en-US" sz="1200" b="1" baseline="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should be free from </a:t>
                      </a:r>
                    </a:p>
                    <a:p>
                      <a:pPr algn="ctr"/>
                      <a:r>
                        <a:rPr lang="en-US" sz="1200" b="1" baseline="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burr, line mark, </a:t>
                      </a:r>
                    </a:p>
                    <a:p>
                      <a:pPr algn="ctr"/>
                      <a:r>
                        <a:rPr lang="en-US" sz="1200" b="1" baseline="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damage.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72" y="3554634"/>
            <a:ext cx="1924096" cy="138294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5" b="6772"/>
          <a:stretch/>
        </p:blipFill>
        <p:spPr>
          <a:xfrm>
            <a:off x="3848316" y="3554634"/>
            <a:ext cx="1924095" cy="138294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316" y="4990450"/>
            <a:ext cx="1924095" cy="144902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83" b="21212"/>
          <a:stretch/>
        </p:blipFill>
        <p:spPr>
          <a:xfrm>
            <a:off x="5810158" y="4970857"/>
            <a:ext cx="1608090" cy="146861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159" y="3554634"/>
            <a:ext cx="1608089" cy="138294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20" b="5871"/>
          <a:stretch/>
        </p:blipFill>
        <p:spPr>
          <a:xfrm rot="16200000">
            <a:off x="2110584" y="4739492"/>
            <a:ext cx="1468618" cy="19313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2006728" y="103920"/>
            <a:ext cx="49304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JOINTS</a:t>
            </a:r>
            <a:r>
              <a:rPr lang="en-US" sz="18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 INSPECTION</a:t>
            </a:r>
            <a:endParaRPr lang="en-US" sz="1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019528" y="6592494"/>
            <a:ext cx="16780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F-CMIPL-IQA-037/01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62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87324" y="0"/>
            <a:ext cx="9510215" cy="443519"/>
            <a:chOff x="131778" y="285750"/>
            <a:chExt cx="8977430" cy="629840"/>
          </a:xfrm>
        </p:grpSpPr>
        <p:pic>
          <p:nvPicPr>
            <p:cNvPr id="12" name="Picture 11" descr="barilochehousecom-cool-bedroom-lights-9-purple-and-neon-green-backgrounds-5000-x-3750.jpg"/>
            <p:cNvPicPr>
              <a:picLocks noChangeAspect="1"/>
            </p:cNvPicPr>
            <p:nvPr/>
          </p:nvPicPr>
          <p:blipFill>
            <a:blip r:embed="rId3" cstate="print"/>
            <a:srcRect l="17778" r="74444"/>
            <a:stretch>
              <a:fillRect/>
            </a:stretch>
          </p:blipFill>
          <p:spPr>
            <a:xfrm rot="5400000">
              <a:off x="3789378" y="-3275410"/>
              <a:ext cx="533400" cy="7848600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  <p:sp>
          <p:nvSpPr>
            <p:cNvPr id="13" name="Rectangle 4"/>
            <p:cNvSpPr>
              <a:spLocks noChangeArrowheads="1"/>
            </p:cNvSpPr>
            <p:nvPr/>
          </p:nvSpPr>
          <p:spPr bwMode="auto">
            <a:xfrm>
              <a:off x="304799" y="285750"/>
              <a:ext cx="5899562" cy="36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r>
                <a:rPr lang="en-US" sz="2600" dirty="0">
                  <a:solidFill>
                    <a:schemeClr val="bg1"/>
                  </a:solidFill>
                  <a:ea typeface="Arial Unicode MS" pitchFamily="34" charset="-128"/>
                  <a:cs typeface="Arial" charset="0"/>
                </a:rPr>
                <a:t>                                  </a:t>
              </a:r>
            </a:p>
          </p:txBody>
        </p:sp>
        <p:pic>
          <p:nvPicPr>
            <p:cNvPr id="14" name="Picture 10" descr="kale group logo new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 bwMode="auto">
            <a:xfrm>
              <a:off x="8011044" y="385878"/>
              <a:ext cx="569589" cy="5019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14" descr="barilochehousecom-cool-bedroom-lights-9-purple-and-neon-green-backgrounds-5000-x-3750.jpg"/>
            <p:cNvPicPr>
              <a:picLocks noChangeAspect="1"/>
            </p:cNvPicPr>
            <p:nvPr/>
          </p:nvPicPr>
          <p:blipFill>
            <a:blip r:embed="rId5" cstate="print"/>
            <a:srcRect l="17778" r="74444" b="92000"/>
            <a:stretch>
              <a:fillRect/>
            </a:stretch>
          </p:blipFill>
          <p:spPr>
            <a:xfrm rot="5400000">
              <a:off x="8613908" y="380438"/>
              <a:ext cx="533400" cy="457200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655924"/>
              </p:ext>
            </p:extLst>
          </p:nvPr>
        </p:nvGraphicFramePr>
        <p:xfrm>
          <a:off x="187324" y="1196975"/>
          <a:ext cx="9471025" cy="54292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3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549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23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0709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Main Inspection Item :</a:t>
                      </a:r>
                      <a:r>
                        <a:rPr kumimoji="1" lang="en-US" altLang="ko-KR" sz="1200" b="1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 Welding Rod</a:t>
                      </a:r>
                      <a:endParaRPr lang="en-US" altLang="ko-KR" sz="1200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333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Inspection Item</a:t>
                      </a:r>
                      <a:endParaRPr kumimoji="1" lang="en-US" altLang="ko-KR" sz="12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Inspection Method</a:t>
                      </a:r>
                      <a:endParaRPr kumimoji="1" lang="en-US" altLang="ko-KR" sz="12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Judgment</a:t>
                      </a:r>
                      <a:endParaRPr kumimoji="1" lang="en-US" altLang="ko-KR" sz="12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52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Welding Rod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Rod OD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( 2 mm +/- 0.1 mm)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Visual Check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Chemical Properties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1200" baseline="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Check the OD of welding rod by micrometer.</a:t>
                      </a:r>
                    </a:p>
                    <a:p>
                      <a:pPr marL="342900" indent="-342900">
                        <a:buAutoNum type="arabicPeriod"/>
                      </a:pPr>
                      <a:endParaRPr lang="en-US" sz="1200" baseline="0" dirty="0" smtClean="0"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200" baseline="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Visually check  that rod should be free from oil &amp; dust.</a:t>
                      </a:r>
                    </a:p>
                    <a:p>
                      <a:pPr marL="342900" indent="-342900">
                        <a:buAutoNum type="arabicPeriod"/>
                      </a:pPr>
                      <a:endParaRPr lang="en-US" sz="1200" baseline="0" dirty="0" smtClean="0"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200" baseline="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Chemical properties should be checked from NABL lab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Dimensional parameter        should be as per                   specification </a:t>
                      </a:r>
                    </a:p>
                    <a:p>
                      <a:pPr algn="ctr"/>
                      <a:endParaRPr lang="en-US" sz="1200" b="1" dirty="0" smtClean="0"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algn="l"/>
                      <a:r>
                        <a:rPr lang="en-US" sz="1200" b="1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Visual</a:t>
                      </a:r>
                      <a:r>
                        <a:rPr lang="en-US" sz="1200" b="1" baseline="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ly material should be   free from oil &amp; dust, blackish</a:t>
                      </a:r>
                    </a:p>
                    <a:p>
                      <a:pPr algn="ctr"/>
                      <a:endParaRPr lang="en-US" sz="1200" b="1" baseline="0" dirty="0" smtClean="0"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algn="l"/>
                      <a:r>
                        <a:rPr lang="en-US" sz="1200" b="1" baseline="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Chemical properties should be as per specification</a:t>
                      </a:r>
                      <a:endParaRPr lang="en-US" sz="1200" b="1" dirty="0" smtClean="0"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" name="Picture 10" descr="IMG_20161116_115239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46600" y="3729640"/>
            <a:ext cx="2560320" cy="25336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7" name="Picture 16" descr="IMG_20161116_115317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12488" y="3729640"/>
            <a:ext cx="2560320" cy="25336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2744255" y="93414"/>
            <a:ext cx="34131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WELDING WIRE INSPECTION</a:t>
            </a:r>
            <a:endParaRPr lang="en-US" sz="1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19528" y="6631683"/>
            <a:ext cx="16780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F-CMIPL-IQA-037/01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45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87325" y="0"/>
            <a:ext cx="9510214" cy="443519"/>
            <a:chOff x="131778" y="285750"/>
            <a:chExt cx="8977430" cy="629840"/>
          </a:xfrm>
        </p:grpSpPr>
        <p:pic>
          <p:nvPicPr>
            <p:cNvPr id="12" name="Picture 11" descr="barilochehousecom-cool-bedroom-lights-9-purple-and-neon-green-backgrounds-5000-x-3750.jpg"/>
            <p:cNvPicPr>
              <a:picLocks noChangeAspect="1"/>
            </p:cNvPicPr>
            <p:nvPr/>
          </p:nvPicPr>
          <p:blipFill>
            <a:blip r:embed="rId3" cstate="print"/>
            <a:srcRect l="17778" r="74444"/>
            <a:stretch>
              <a:fillRect/>
            </a:stretch>
          </p:blipFill>
          <p:spPr>
            <a:xfrm rot="5400000">
              <a:off x="3789378" y="-3275410"/>
              <a:ext cx="533400" cy="7848600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  <p:sp>
          <p:nvSpPr>
            <p:cNvPr id="13" name="Rectangle 4"/>
            <p:cNvSpPr>
              <a:spLocks noChangeArrowheads="1"/>
            </p:cNvSpPr>
            <p:nvPr/>
          </p:nvSpPr>
          <p:spPr bwMode="auto">
            <a:xfrm>
              <a:off x="304799" y="285750"/>
              <a:ext cx="5899562" cy="36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r>
                <a:rPr lang="en-US" sz="2600" dirty="0">
                  <a:solidFill>
                    <a:schemeClr val="bg1"/>
                  </a:solidFill>
                  <a:ea typeface="Arial Unicode MS" pitchFamily="34" charset="-128"/>
                  <a:cs typeface="Arial" charset="0"/>
                </a:rPr>
                <a:t>                                  </a:t>
              </a:r>
            </a:p>
          </p:txBody>
        </p:sp>
        <p:pic>
          <p:nvPicPr>
            <p:cNvPr id="14" name="Picture 10" descr="kale group logo new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 bwMode="auto">
            <a:xfrm>
              <a:off x="8011044" y="385878"/>
              <a:ext cx="569589" cy="5019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14" descr="barilochehousecom-cool-bedroom-lights-9-purple-and-neon-green-backgrounds-5000-x-3750.jpg"/>
            <p:cNvPicPr>
              <a:picLocks noChangeAspect="1"/>
            </p:cNvPicPr>
            <p:nvPr/>
          </p:nvPicPr>
          <p:blipFill>
            <a:blip r:embed="rId5" cstate="print"/>
            <a:srcRect l="17778" r="74444" b="92000"/>
            <a:stretch>
              <a:fillRect/>
            </a:stretch>
          </p:blipFill>
          <p:spPr>
            <a:xfrm rot="5400000">
              <a:off x="8613908" y="380438"/>
              <a:ext cx="533400" cy="457200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</p:grp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297459"/>
              </p:ext>
            </p:extLst>
          </p:nvPr>
        </p:nvGraphicFramePr>
        <p:xfrm>
          <a:off x="187324" y="1245601"/>
          <a:ext cx="9471025" cy="54292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3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549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23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0709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Main Inspection Item :</a:t>
                      </a:r>
                      <a:r>
                        <a:rPr kumimoji="1" lang="en-US" altLang="ko-KR" sz="1200" b="1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 Corrugated Box</a:t>
                      </a:r>
                      <a:endParaRPr lang="en-US" altLang="ko-KR" sz="1200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333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Inspection Item</a:t>
                      </a:r>
                      <a:endParaRPr kumimoji="1" lang="en-US" altLang="ko-KR" sz="12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Inspection Method</a:t>
                      </a:r>
                      <a:endParaRPr kumimoji="1" lang="en-US" altLang="ko-KR" sz="12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Judgment</a:t>
                      </a:r>
                      <a:endParaRPr kumimoji="1" lang="en-US" altLang="ko-KR" sz="12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52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Corrugated Box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 Box Length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 Box Width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 Box Height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 Box No. of ply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 Box BS of sheet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 GSM of Sheet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 Visual check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1200" baseline="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Length of box should be check by measuring tape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200" baseline="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Width of boxes should be check  by measuring tape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200" baseline="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Height  of boxes should be check  by measuring tape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200" baseline="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No. of Ply should be check visually.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200" baseline="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BS of sheet checked by BS machine.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200" baseline="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Calculate the GSM by using weighing machine.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200" baseline="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Visual checking for pesting of paper, cutting of paper, printing of company  logo if required.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Dimensional parameter        should be as per                   specification </a:t>
                      </a:r>
                    </a:p>
                    <a:p>
                      <a:pPr algn="ctr"/>
                      <a:endParaRPr lang="en-US" sz="1200" b="1" dirty="0" smtClean="0"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algn="ctr"/>
                      <a:endParaRPr lang="en-US" sz="1200" b="1" dirty="0" smtClean="0"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algn="ctr"/>
                      <a:endParaRPr lang="en-US" sz="1200" b="1" dirty="0" smtClean="0"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algn="l"/>
                      <a:r>
                        <a:rPr lang="en-US" sz="1200" b="1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Visual</a:t>
                      </a:r>
                      <a:r>
                        <a:rPr lang="en-US" sz="1200" b="1" baseline="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ly material should be   free from pesting issue,         cutting issue, printing issue.</a:t>
                      </a:r>
                      <a:endParaRPr lang="en-US" sz="1200" b="1" dirty="0" smtClean="0"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Picture 7" descr="IMG_20161114_120126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36750" y="3790949"/>
            <a:ext cx="1749425" cy="11461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 descr="IMG_20161114_120249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06825" y="3790949"/>
            <a:ext cx="1689100" cy="11461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Picture 9" descr="IMG_20161114_120258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36749" y="5178425"/>
            <a:ext cx="1749425" cy="12065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1" name="Picture 10" descr="IMG_20161114_121147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96637" y="5178425"/>
            <a:ext cx="1699288" cy="12065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7" name="Picture 16" descr="IMG_20161116_114304.jpg"/>
          <p:cNvPicPr>
            <a:picLocks noChangeAspect="1"/>
          </p:cNvPicPr>
          <p:nvPr/>
        </p:nvPicPr>
        <p:blipFill>
          <a:blip r:embed="rId10" cstate="print"/>
          <a:srcRect t="19213"/>
          <a:stretch>
            <a:fillRect/>
          </a:stretch>
        </p:blipFill>
        <p:spPr>
          <a:xfrm>
            <a:off x="5616575" y="3804773"/>
            <a:ext cx="1532578" cy="113235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8" name="Picture 17" descr="IMG_20161116_122421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16575" y="5168899"/>
            <a:ext cx="1495552" cy="12160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2642309" y="84927"/>
            <a:ext cx="38224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CORRUGATED BOX INSPECTION</a:t>
            </a:r>
            <a:endParaRPr lang="en-US" sz="1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019528" y="6631683"/>
            <a:ext cx="16780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F-CMIPL-IQA-037/01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47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87325" y="0"/>
            <a:ext cx="9510214" cy="443519"/>
            <a:chOff x="131778" y="285750"/>
            <a:chExt cx="8977430" cy="629840"/>
          </a:xfrm>
        </p:grpSpPr>
        <p:pic>
          <p:nvPicPr>
            <p:cNvPr id="12" name="Picture 11" descr="barilochehousecom-cool-bedroom-lights-9-purple-and-neon-green-backgrounds-5000-x-3750.jpg"/>
            <p:cNvPicPr>
              <a:picLocks noChangeAspect="1"/>
            </p:cNvPicPr>
            <p:nvPr/>
          </p:nvPicPr>
          <p:blipFill>
            <a:blip r:embed="rId3" cstate="print"/>
            <a:srcRect l="17778" r="74444"/>
            <a:stretch>
              <a:fillRect/>
            </a:stretch>
          </p:blipFill>
          <p:spPr>
            <a:xfrm rot="5400000">
              <a:off x="3789378" y="-3275410"/>
              <a:ext cx="533400" cy="7848600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  <p:sp>
          <p:nvSpPr>
            <p:cNvPr id="13" name="Rectangle 4"/>
            <p:cNvSpPr>
              <a:spLocks noChangeArrowheads="1"/>
            </p:cNvSpPr>
            <p:nvPr/>
          </p:nvSpPr>
          <p:spPr bwMode="auto">
            <a:xfrm>
              <a:off x="304799" y="285750"/>
              <a:ext cx="5899562" cy="36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r>
                <a:rPr lang="en-US" sz="2600" dirty="0">
                  <a:solidFill>
                    <a:schemeClr val="bg1"/>
                  </a:solidFill>
                  <a:ea typeface="Arial Unicode MS" pitchFamily="34" charset="-128"/>
                  <a:cs typeface="Arial" charset="0"/>
                </a:rPr>
                <a:t>                                  </a:t>
              </a:r>
            </a:p>
          </p:txBody>
        </p:sp>
        <p:pic>
          <p:nvPicPr>
            <p:cNvPr id="14" name="Picture 10" descr="kale group logo new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 bwMode="auto">
            <a:xfrm>
              <a:off x="8011044" y="385878"/>
              <a:ext cx="569589" cy="5019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14" descr="barilochehousecom-cool-bedroom-lights-9-purple-and-neon-green-backgrounds-5000-x-3750.jpg"/>
            <p:cNvPicPr>
              <a:picLocks noChangeAspect="1"/>
            </p:cNvPicPr>
            <p:nvPr/>
          </p:nvPicPr>
          <p:blipFill>
            <a:blip r:embed="rId5" cstate="print"/>
            <a:srcRect l="17778" r="74444" b="92000"/>
            <a:stretch>
              <a:fillRect/>
            </a:stretch>
          </p:blipFill>
          <p:spPr>
            <a:xfrm rot="5400000">
              <a:off x="8613908" y="380438"/>
              <a:ext cx="533400" cy="457200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</p:grp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250424"/>
              </p:ext>
            </p:extLst>
          </p:nvPr>
        </p:nvGraphicFramePr>
        <p:xfrm>
          <a:off x="187324" y="1144136"/>
          <a:ext cx="9471025" cy="54292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3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549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23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0709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Main Inspection Item :</a:t>
                      </a:r>
                      <a:r>
                        <a:rPr kumimoji="1" lang="en-US" altLang="ko-KR" sz="1200" b="1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 Corrugated Plate</a:t>
                      </a:r>
                      <a:endParaRPr lang="en-US" altLang="ko-KR" sz="1200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333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Inspection Item</a:t>
                      </a:r>
                      <a:endParaRPr kumimoji="1" lang="en-US" altLang="ko-KR" sz="12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Inspection Method</a:t>
                      </a:r>
                      <a:endParaRPr kumimoji="1" lang="en-US" altLang="ko-KR" sz="12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Judgment</a:t>
                      </a:r>
                      <a:endParaRPr kumimoji="1" lang="en-US" altLang="ko-KR" sz="12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52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Corrugated  Box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Plate Length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Plate Width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No. of ply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BS of sheet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GSM of Sheet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Visual check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1200" baseline="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Length of plate should be check by measuring tape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200" baseline="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Width of plate should be check  by measuring tape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200" baseline="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No. of Ply should be check visually.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200" baseline="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BS of sheet checked by BS machine.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200" baseline="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Calculate the GSM by using weighing machine.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200" baseline="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Visual checking for pesting of paper, cutting of paper, printing of company  logo if required.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Dimensional parameter        should be as per                   specification </a:t>
                      </a:r>
                    </a:p>
                    <a:p>
                      <a:pPr algn="ctr"/>
                      <a:endParaRPr lang="en-US" sz="1200" b="1" dirty="0" smtClean="0"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algn="ctr"/>
                      <a:endParaRPr lang="en-US" sz="1200" b="1" dirty="0" smtClean="0"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algn="ctr"/>
                      <a:endParaRPr lang="en-US" sz="1200" b="1" dirty="0" smtClean="0"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algn="l"/>
                      <a:r>
                        <a:rPr lang="en-US" sz="1200" b="1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Visual</a:t>
                      </a:r>
                      <a:r>
                        <a:rPr lang="en-US" sz="1200" b="1" baseline="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ly material should be   free from pesting issue,         cutting issue, printing issue.</a:t>
                      </a:r>
                      <a:endParaRPr lang="en-US" sz="1200" b="1" dirty="0" smtClean="0"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 descr="IMG_20161114_120258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95925" y="3609975"/>
            <a:ext cx="1680748" cy="13271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1" name="Picture 20" descr="IMG_20161114_120357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36750" y="3609975"/>
            <a:ext cx="1568450" cy="13271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2" name="Picture 21" descr="IMG_20161114_120400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86175" y="3609975"/>
            <a:ext cx="1628775" cy="13271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3" name="Picture 22" descr="IMG_20161114_121147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36750" y="5106669"/>
            <a:ext cx="1568450" cy="139890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4" name="Picture 23" descr="IMG_20161116_122421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86174" y="5118100"/>
            <a:ext cx="1628775" cy="13874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2649102" y="94036"/>
            <a:ext cx="40552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 Black" panose="020B0A04020102020204" pitchFamily="34" charset="0"/>
              </a:rPr>
              <a:t>CORRUGATED </a:t>
            </a:r>
            <a:r>
              <a:rPr lang="en-US" sz="1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PLATE </a:t>
            </a:r>
            <a:r>
              <a:rPr lang="en-US" sz="1600" dirty="0">
                <a:solidFill>
                  <a:schemeClr val="bg1"/>
                </a:solidFill>
                <a:latin typeface="Arial Black" panose="020B0A04020102020204" pitchFamily="34" charset="0"/>
              </a:rPr>
              <a:t>INSPECTION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19528" y="6631683"/>
            <a:ext cx="16780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F-CMIPL-IQA-037/01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20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87324" y="0"/>
            <a:ext cx="9510215" cy="443519"/>
            <a:chOff x="131778" y="285750"/>
            <a:chExt cx="8977430" cy="629840"/>
          </a:xfrm>
        </p:grpSpPr>
        <p:pic>
          <p:nvPicPr>
            <p:cNvPr id="12" name="Picture 11" descr="barilochehousecom-cool-bedroom-lights-9-purple-and-neon-green-backgrounds-5000-x-3750.jpg"/>
            <p:cNvPicPr>
              <a:picLocks noChangeAspect="1"/>
            </p:cNvPicPr>
            <p:nvPr/>
          </p:nvPicPr>
          <p:blipFill>
            <a:blip r:embed="rId3" cstate="print"/>
            <a:srcRect l="17778" r="74444"/>
            <a:stretch>
              <a:fillRect/>
            </a:stretch>
          </p:blipFill>
          <p:spPr>
            <a:xfrm rot="5400000">
              <a:off x="3789378" y="-3275410"/>
              <a:ext cx="533400" cy="7848600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  <p:sp>
          <p:nvSpPr>
            <p:cNvPr id="13" name="Rectangle 4"/>
            <p:cNvSpPr>
              <a:spLocks noChangeArrowheads="1"/>
            </p:cNvSpPr>
            <p:nvPr/>
          </p:nvSpPr>
          <p:spPr bwMode="auto">
            <a:xfrm>
              <a:off x="304799" y="285750"/>
              <a:ext cx="5899562" cy="36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50000"/>
                </a:spcBef>
              </a:pPr>
              <a:r>
                <a:rPr lang="en-US" sz="2600" dirty="0">
                  <a:solidFill>
                    <a:schemeClr val="bg1"/>
                  </a:solidFill>
                  <a:ea typeface="Arial Unicode MS" pitchFamily="34" charset="-128"/>
                  <a:cs typeface="Arial" charset="0"/>
                </a:rPr>
                <a:t>                                  </a:t>
              </a:r>
            </a:p>
          </p:txBody>
        </p:sp>
        <p:pic>
          <p:nvPicPr>
            <p:cNvPr id="14" name="Picture 10" descr="kale group logo new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 bwMode="auto">
            <a:xfrm>
              <a:off x="8011044" y="385878"/>
              <a:ext cx="569589" cy="5019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14" descr="barilochehousecom-cool-bedroom-lights-9-purple-and-neon-green-backgrounds-5000-x-3750.jpg"/>
            <p:cNvPicPr>
              <a:picLocks noChangeAspect="1"/>
            </p:cNvPicPr>
            <p:nvPr/>
          </p:nvPicPr>
          <p:blipFill>
            <a:blip r:embed="rId5" cstate="print"/>
            <a:srcRect l="17778" r="74444" b="92000"/>
            <a:stretch>
              <a:fillRect/>
            </a:stretch>
          </p:blipFill>
          <p:spPr>
            <a:xfrm rot="5400000">
              <a:off x="8613908" y="380438"/>
              <a:ext cx="533400" cy="457200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400733"/>
              </p:ext>
            </p:extLst>
          </p:nvPr>
        </p:nvGraphicFramePr>
        <p:xfrm>
          <a:off x="187324" y="1136650"/>
          <a:ext cx="9471026" cy="54614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8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1851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Main Inspection Item :</a:t>
                      </a:r>
                      <a:r>
                        <a:rPr kumimoji="1" lang="en-US" altLang="ko-KR" sz="1200" b="1" kern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 Plug / Protection cap</a:t>
                      </a: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28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Inspection Item</a:t>
                      </a:r>
                      <a:endParaRPr kumimoji="1" lang="en-US" altLang="ko-KR" sz="12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Inspection Method</a:t>
                      </a:r>
                      <a:endParaRPr kumimoji="1" lang="en-US" altLang="ko-KR" sz="12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200" b="1" kern="1200" dirty="0" smtClean="0">
                          <a:solidFill>
                            <a:schemeClr val="tx1"/>
                          </a:solidFill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Judgment</a:t>
                      </a:r>
                      <a:endParaRPr kumimoji="1" lang="en-US" altLang="ko-KR" sz="12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74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Plug cap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Cap length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Cap OD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Cap ID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Hardness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Visual 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None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1. Check the cap length as per specification by Vernier caliper</a:t>
                      </a:r>
                    </a:p>
                    <a:p>
                      <a:pPr marL="342900" indent="-342900" algn="l">
                        <a:buAutoNum type="arabicPeriod"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342900" indent="-342900" algn="l">
                        <a:buNone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2. Check the cap OD as per specification  by Vernier caliper</a:t>
                      </a:r>
                    </a:p>
                    <a:p>
                      <a:pPr marL="342900" indent="-342900" algn="l">
                        <a:buNone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342900" indent="-342900" algn="l">
                        <a:buNone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3. Check the cap ID by pin gauge</a:t>
                      </a:r>
                    </a:p>
                    <a:p>
                      <a:pPr marL="342900" indent="-342900" algn="l">
                        <a:buNone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342900" indent="-342900" algn="l">
                        <a:buNone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4. Check the hardness by using hardness tester.</a:t>
                      </a:r>
                    </a:p>
                    <a:p>
                      <a:pPr marL="342900" indent="-342900" algn="l">
                        <a:buNone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342900" indent="-342900" algn="l">
                        <a:buNone/>
                      </a:pPr>
                      <a:r>
                        <a:rPr kumimoji="0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5. Check for visual check points such as flashes, crack, hairline etc.</a:t>
                      </a:r>
                    </a:p>
                    <a:p>
                      <a:pPr marL="342900" indent="-342900">
                        <a:buNone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342900" indent="-342900">
                        <a:buNone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342900" indent="-342900">
                        <a:buNone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342900" indent="-342900">
                        <a:buNone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342900" indent="-342900">
                        <a:buNone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342900" indent="-342900">
                        <a:buNone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342900" indent="-342900">
                        <a:buNone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342900" indent="-342900">
                        <a:buNone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342900" indent="-342900">
                        <a:buNone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342900" indent="-342900">
                        <a:buNone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342900" indent="-342900">
                        <a:buNone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342900" indent="-342900">
                        <a:buNone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342900" indent="-342900">
                        <a:buNone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342900" indent="-342900">
                        <a:buNone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342900" indent="-342900">
                        <a:buNone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342900" indent="-342900">
                        <a:buNone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marL="342900" indent="-342900">
                        <a:buNone/>
                      </a:pPr>
                      <a:endParaRPr kumimoji="0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 smtClean="0"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algn="l"/>
                      <a:r>
                        <a:rPr lang="en-US" sz="1200" b="1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Dimensional </a:t>
                      </a:r>
                    </a:p>
                    <a:p>
                      <a:pPr algn="l"/>
                      <a:r>
                        <a:rPr lang="en-US" sz="1200" b="1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parameter</a:t>
                      </a:r>
                      <a:r>
                        <a:rPr lang="en-US" sz="1200" b="1" baseline="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 should be</a:t>
                      </a:r>
                    </a:p>
                    <a:p>
                      <a:pPr algn="l"/>
                      <a:r>
                        <a:rPr lang="en-US" sz="1200" b="1" baseline="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 as per specification.</a:t>
                      </a:r>
                    </a:p>
                    <a:p>
                      <a:pPr algn="ctr"/>
                      <a:endParaRPr lang="en-US" sz="1200" b="1" baseline="0" dirty="0" smtClean="0"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algn="ctr"/>
                      <a:endParaRPr lang="en-US" sz="1200" b="1" dirty="0" smtClean="0">
                        <a:latin typeface="Arial" pitchFamily="34" charset="0"/>
                        <a:ea typeface="Malgun Gothic" pitchFamily="34" charset="-127"/>
                        <a:cs typeface="Arial" pitchFamily="34" charset="0"/>
                      </a:endParaRPr>
                    </a:p>
                    <a:p>
                      <a:pPr algn="l"/>
                      <a:r>
                        <a:rPr lang="en-US" sz="1200" b="1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Visual</a:t>
                      </a:r>
                      <a:r>
                        <a:rPr lang="en-US" sz="1200" b="1" baseline="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ly material </a:t>
                      </a:r>
                    </a:p>
                    <a:p>
                      <a:pPr algn="l"/>
                      <a:r>
                        <a:rPr lang="en-US" sz="1200" b="1" baseline="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should be free from </a:t>
                      </a:r>
                    </a:p>
                    <a:p>
                      <a:pPr algn="l"/>
                      <a:r>
                        <a:rPr lang="en-US" sz="1200" b="1" baseline="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Flashes, crack, </a:t>
                      </a:r>
                    </a:p>
                    <a:p>
                      <a:pPr algn="l"/>
                      <a:r>
                        <a:rPr lang="en-US" sz="1200" b="1" baseline="0" dirty="0" smtClean="0">
                          <a:latin typeface="Arial" pitchFamily="34" charset="0"/>
                          <a:ea typeface="Malgun Gothic" pitchFamily="34" charset="-127"/>
                          <a:cs typeface="Arial" pitchFamily="34" charset="0"/>
                        </a:rPr>
                        <a:t>Cut Mark.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" name="Picture 10" descr="IMG_20161116_115917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86472" y="3729640"/>
            <a:ext cx="1371600" cy="1828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7" name="Picture 16" descr="IMG_20161116_120124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62065" y="3729640"/>
            <a:ext cx="1371600" cy="1828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8" name="Picture 17" descr="IMG_20161116_142140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86408" y="3729640"/>
            <a:ext cx="1387475" cy="180975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9" name="Picture 18" descr="IMG_20161116_120227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12108" y="3720115"/>
            <a:ext cx="1318801" cy="1828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0" name="Rectangle 19"/>
          <p:cNvSpPr/>
          <p:nvPr/>
        </p:nvSpPr>
        <p:spPr>
          <a:xfrm>
            <a:off x="2649102" y="94036"/>
            <a:ext cx="40552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RUBBER CAP’S INSPECTION</a:t>
            </a:r>
            <a:endParaRPr lang="en-US" sz="1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019528" y="6631683"/>
            <a:ext cx="16780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F-CMIPL-IQA-037/01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88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Arial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돋움" pitchFamily="50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72244</TotalTime>
  <Words>1887</Words>
  <Application>Microsoft Office PowerPoint</Application>
  <PresentationFormat>A4 Paper (210x297 mm)</PresentationFormat>
  <Paragraphs>545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Malgun Gothic</vt:lpstr>
      <vt:lpstr>Malgun Gothic</vt:lpstr>
      <vt:lpstr>Arial</vt:lpstr>
      <vt:lpstr>Arial Black</vt:lpstr>
      <vt:lpstr>Arial Unicode MS</vt:lpstr>
      <vt:lpstr>Calibri</vt:lpstr>
      <vt:lpstr>돋움</vt:lpstr>
      <vt:lpstr>기본 디자인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제목 없음</dc:title>
  <dc:creator>lg</dc:creator>
  <cp:lastModifiedBy>admin</cp:lastModifiedBy>
  <cp:revision>3939</cp:revision>
  <cp:lastPrinted>2023-08-17T03:33:29Z</cp:lastPrinted>
  <dcterms:created xsi:type="dcterms:W3CDTF">1999-01-26T02:48:54Z</dcterms:created>
  <dcterms:modified xsi:type="dcterms:W3CDTF">2023-08-17T03:33:58Z</dcterms:modified>
</cp:coreProperties>
</file>